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59" r:id="rId6"/>
    <p:sldId id="260" r:id="rId7"/>
    <p:sldId id="267" r:id="rId8"/>
    <p:sldId id="272" r:id="rId9"/>
    <p:sldId id="273" r:id="rId10"/>
    <p:sldId id="274" r:id="rId11"/>
    <p:sldId id="262" r:id="rId12"/>
    <p:sldId id="268" r:id="rId13"/>
    <p:sldId id="265" r:id="rId14"/>
    <p:sldId id="264" r:id="rId15"/>
    <p:sldId id="266" r:id="rId16"/>
    <p:sldId id="270" r:id="rId17"/>
    <p:sldId id="271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elimde.com/9-siniptar-oushilarini-ojsb-fa-dajindi-degeji-turali-aparat-28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melimde.com/kimet-tabistarini-negizgi-kozine-salitar-jatadi-olardi-ishinde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388843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dirty="0"/>
              <a:t>13-дәріс. </a:t>
            </a:r>
            <a:r>
              <a:rPr lang="kk-KZ" dirty="0" smtClean="0"/>
              <a:t/>
            </a:r>
            <a:br>
              <a:rPr lang="kk-KZ" dirty="0" smtClean="0"/>
            </a:br>
            <a:r>
              <a:rPr lang="ru-RU" dirty="0" smtClean="0"/>
              <a:t>Халы</a:t>
            </a:r>
            <a:r>
              <a:rPr lang="kk-KZ" dirty="0"/>
              <a:t>қаралық салықтық жоспарлау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1375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/>
              <a:t>А. </a:t>
            </a:r>
            <a:r>
              <a:rPr lang="ru-RU" dirty="0" err="1"/>
              <a:t>Козырин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“</a:t>
            </a:r>
            <a:r>
              <a:rPr lang="ru-RU" dirty="0" err="1">
                <a:solidFill>
                  <a:srgbClr val="FF0000"/>
                </a:solidFill>
              </a:rPr>
              <a:t>салық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баспанасы</a:t>
            </a:r>
            <a:r>
              <a:rPr lang="ru-RU" dirty="0"/>
              <a:t>” мен “</a:t>
            </a:r>
            <a:r>
              <a:rPr lang="ru-RU" dirty="0" err="1">
                <a:solidFill>
                  <a:srgbClr val="FF0000"/>
                </a:solidFill>
              </a:rPr>
              <a:t>салық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айлағы</a:t>
            </a:r>
            <a:r>
              <a:rPr lang="ru-RU" dirty="0"/>
              <a:t>” </a:t>
            </a:r>
            <a:r>
              <a:rPr lang="ru-RU" dirty="0" err="1"/>
              <a:t>ұғымдарын</a:t>
            </a:r>
            <a:r>
              <a:rPr lang="ru-RU" dirty="0"/>
              <a:t> </a:t>
            </a:r>
            <a:r>
              <a:rPr lang="ru-RU" dirty="0" err="1"/>
              <a:t>терминологиялық</a:t>
            </a:r>
            <a:r>
              <a:rPr lang="ru-RU" dirty="0"/>
              <a:t> </a:t>
            </a:r>
            <a:r>
              <a:rPr lang="ru-RU" dirty="0" err="1"/>
              <a:t>бөлуді</a:t>
            </a:r>
            <a:r>
              <a:rPr lang="ru-RU" dirty="0"/>
              <a:t> </a:t>
            </a:r>
            <a:r>
              <a:rPr lang="ru-RU" dirty="0" err="1"/>
              <a:t>тиімді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санайды</a:t>
            </a:r>
            <a:r>
              <a:rPr lang="ru-RU" dirty="0"/>
              <a:t>, </a:t>
            </a:r>
            <a:r>
              <a:rPr lang="ru-RU" dirty="0" err="1"/>
              <a:t>себебі</a:t>
            </a:r>
            <a:r>
              <a:rPr lang="ru-RU" dirty="0"/>
              <a:t> </a:t>
            </a:r>
            <a:r>
              <a:rPr lang="ru-RU" dirty="0" err="1"/>
              <a:t>жеңілдікті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режимін</a:t>
            </a:r>
            <a:r>
              <a:rPr lang="ru-RU" dirty="0"/>
              <a:t> </a:t>
            </a:r>
            <a:r>
              <a:rPr lang="ru-RU" dirty="0" err="1"/>
              <a:t>қалыптастырудың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көздерінің</a:t>
            </a:r>
            <a:r>
              <a:rPr lang="ru-RU" dirty="0"/>
              <a:t> </a:t>
            </a:r>
            <a:r>
              <a:rPr lang="ru-RU" dirty="0" err="1"/>
              <a:t>түрлілігін</a:t>
            </a:r>
            <a:r>
              <a:rPr lang="ru-RU" dirty="0"/>
              <a:t> </a:t>
            </a:r>
            <a:r>
              <a:rPr lang="ru-RU" dirty="0" err="1"/>
              <a:t>көрсету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/>
              <a:t>баспанасы</a:t>
            </a:r>
            <a:r>
              <a:rPr lang="ru-RU" dirty="0"/>
              <a:t> </a:t>
            </a:r>
            <a:r>
              <a:rPr lang="ru-RU" dirty="0" err="1"/>
              <a:t>жағдайында</a:t>
            </a:r>
            <a:r>
              <a:rPr lang="ru-RU" dirty="0"/>
              <a:t> </a:t>
            </a:r>
            <a:r>
              <a:rPr lang="ru-RU" dirty="0" err="1"/>
              <a:t>халықаралық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шетелдік</a:t>
            </a:r>
            <a:r>
              <a:rPr lang="ru-RU" dirty="0"/>
              <a:t> </a:t>
            </a:r>
            <a:r>
              <a:rPr lang="ru-RU" dirty="0" err="1"/>
              <a:t>құқық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/>
              <a:t>айлағы</a:t>
            </a:r>
            <a:r>
              <a:rPr lang="ru-RU" dirty="0"/>
              <a:t> </a:t>
            </a:r>
            <a:r>
              <a:rPr lang="ru-RU" dirty="0" err="1"/>
              <a:t>жағдайында</a:t>
            </a:r>
            <a:r>
              <a:rPr lang="ru-RU" dirty="0"/>
              <a:t> – </a:t>
            </a:r>
            <a:r>
              <a:rPr lang="ru-RU" dirty="0" err="1"/>
              <a:t>ұлттық</a:t>
            </a:r>
            <a:r>
              <a:rPr lang="ru-RU" dirty="0"/>
              <a:t> </a:t>
            </a:r>
            <a:r>
              <a:rPr lang="ru-RU" dirty="0" err="1"/>
              <a:t>құқық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А. </a:t>
            </a:r>
            <a:r>
              <a:rPr lang="ru-RU" dirty="0" err="1"/>
              <a:t>Козырин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офшорлық</a:t>
            </a:r>
            <a:r>
              <a:rPr lang="ru-RU" dirty="0"/>
              <a:t> </a:t>
            </a:r>
            <a:r>
              <a:rPr lang="ru-RU" dirty="0" err="1"/>
              <a:t>мемлекеттерді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топқа</a:t>
            </a:r>
            <a:r>
              <a:rPr lang="ru-RU" dirty="0"/>
              <a:t> </a:t>
            </a:r>
            <a:r>
              <a:rPr lang="ru-RU" dirty="0" err="1"/>
              <a:t>бөледі</a:t>
            </a:r>
            <a:r>
              <a:rPr lang="ru-RU" dirty="0"/>
              <a:t>. </a:t>
            </a:r>
            <a:r>
              <a:rPr lang="ru-RU" dirty="0" err="1">
                <a:solidFill>
                  <a:srgbClr val="FF0000"/>
                </a:solidFill>
              </a:rPr>
              <a:t>Біріншісіне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пікірінше</a:t>
            </a:r>
            <a:r>
              <a:rPr lang="ru-RU" dirty="0"/>
              <a:t>, </a:t>
            </a:r>
            <a:r>
              <a:rPr lang="ru-RU" dirty="0" err="1"/>
              <a:t>жеңілдікті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шетел</a:t>
            </a:r>
            <a:r>
              <a:rPr lang="ru-RU" dirty="0"/>
              <a:t> </a:t>
            </a:r>
            <a:r>
              <a:rPr lang="ru-RU" dirty="0" err="1"/>
              <a:t>капиталынтарту</a:t>
            </a:r>
            <a:r>
              <a:rPr lang="ru-RU" dirty="0"/>
              <a:t> </a:t>
            </a:r>
            <a:r>
              <a:rPr lang="ru-RU" dirty="0" err="1"/>
              <a:t>саясатын</a:t>
            </a:r>
            <a:r>
              <a:rPr lang="ru-RU" dirty="0"/>
              <a:t> </a:t>
            </a:r>
            <a:r>
              <a:rPr lang="ru-RU" dirty="0" err="1"/>
              <a:t>белсенді</a:t>
            </a:r>
            <a:r>
              <a:rPr lang="ru-RU" dirty="0"/>
              <a:t> </a:t>
            </a:r>
            <a:r>
              <a:rPr lang="ru-RU" dirty="0" err="1"/>
              <a:t>жүргізетін</a:t>
            </a:r>
            <a:r>
              <a:rPr lang="ru-RU" dirty="0"/>
              <a:t> </a:t>
            </a:r>
            <a:r>
              <a:rPr lang="ru-RU" dirty="0" err="1"/>
              <a:t>дамушы</a:t>
            </a:r>
            <a:r>
              <a:rPr lang="ru-RU" dirty="0"/>
              <a:t> </a:t>
            </a:r>
            <a:r>
              <a:rPr lang="ru-RU" dirty="0" err="1"/>
              <a:t>бірқатар</a:t>
            </a:r>
            <a:r>
              <a:rPr lang="ru-RU" dirty="0"/>
              <a:t> </a:t>
            </a:r>
            <a:r>
              <a:rPr lang="ru-RU" dirty="0" err="1"/>
              <a:t>елдерді</a:t>
            </a:r>
            <a:r>
              <a:rPr lang="ru-RU" dirty="0"/>
              <a:t> </a:t>
            </a:r>
            <a:r>
              <a:rPr lang="ru-RU" dirty="0" err="1"/>
              <a:t>жатқызуға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>
                <a:solidFill>
                  <a:srgbClr val="FF0000"/>
                </a:solidFill>
              </a:rPr>
              <a:t>Екінші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тобына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кіретін</a:t>
            </a:r>
            <a:r>
              <a:rPr lang="ru-RU" dirty="0"/>
              <a:t> </a:t>
            </a:r>
            <a:r>
              <a:rPr lang="ru-RU" dirty="0" err="1"/>
              <a:t>елдерде</a:t>
            </a:r>
            <a:r>
              <a:rPr lang="ru-RU" dirty="0"/>
              <a:t> </a:t>
            </a:r>
            <a:r>
              <a:rPr lang="ru-RU" dirty="0" err="1"/>
              <a:t>табыстың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түрлеріне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 </a:t>
            </a:r>
            <a:r>
              <a:rPr lang="ru-RU" dirty="0" err="1"/>
              <a:t>туындайтын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салудың</a:t>
            </a:r>
            <a:r>
              <a:rPr lang="ru-RU" dirty="0"/>
              <a:t> </a:t>
            </a:r>
            <a:r>
              <a:rPr lang="ru-RU" dirty="0" err="1"/>
              <a:t>салыстырмалы</a:t>
            </a:r>
            <a:r>
              <a:rPr lang="ru-RU" dirty="0"/>
              <a:t> </a:t>
            </a:r>
            <a:r>
              <a:rPr lang="ru-RU" dirty="0" err="1"/>
              <a:t>жеңілдігімен</a:t>
            </a:r>
            <a:r>
              <a:rPr lang="ru-RU" dirty="0"/>
              <a:t> </a:t>
            </a:r>
            <a:r>
              <a:rPr lang="ru-RU" dirty="0" err="1"/>
              <a:t>сипатталады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заңдылықтардың</a:t>
            </a:r>
            <a:r>
              <a:rPr lang="ru-RU" dirty="0"/>
              <a:t> </a:t>
            </a:r>
            <a:r>
              <a:rPr lang="ru-RU" dirty="0" err="1"/>
              <a:t>ерекшеліктерімен</a:t>
            </a:r>
            <a:r>
              <a:rPr lang="ru-RU" dirty="0"/>
              <a:t> </a:t>
            </a:r>
            <a:r>
              <a:rPr lang="ru-RU" dirty="0" err="1"/>
              <a:t>шарттастырылған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37526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/>
              <a:t>баспаналары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шетел</a:t>
            </a:r>
            <a:r>
              <a:rPr lang="ru-RU" dirty="0"/>
              <a:t> </a:t>
            </a:r>
            <a:r>
              <a:rPr lang="ru-RU" dirty="0" err="1"/>
              <a:t>капиталын</a:t>
            </a:r>
            <a:r>
              <a:rPr lang="ru-RU" dirty="0"/>
              <a:t> </a:t>
            </a:r>
            <a:r>
              <a:rPr lang="ru-RU" dirty="0" err="1"/>
              <a:t>тарту</a:t>
            </a:r>
            <a:r>
              <a:rPr lang="ru-RU" dirty="0"/>
              <a:t> </a:t>
            </a:r>
            <a:r>
              <a:rPr lang="ru-RU" dirty="0" err="1"/>
              <a:t>мақсатында</a:t>
            </a:r>
            <a:r>
              <a:rPr lang="ru-RU" dirty="0"/>
              <a:t> </a:t>
            </a:r>
            <a:r>
              <a:rPr lang="ru-RU" dirty="0" err="1"/>
              <a:t>салықты</a:t>
            </a:r>
            <a:r>
              <a:rPr lang="ru-RU" dirty="0"/>
              <a:t> </a:t>
            </a:r>
            <a:r>
              <a:rPr lang="ru-RU" dirty="0" err="1"/>
              <a:t>болмашы</a:t>
            </a:r>
            <a:r>
              <a:rPr lang="ru-RU" dirty="0"/>
              <a:t> </a:t>
            </a:r>
            <a:r>
              <a:rPr lang="ru-RU" dirty="0" err="1"/>
              <a:t>мөлшерде</a:t>
            </a:r>
            <a:r>
              <a:rPr lang="ru-RU" dirty="0"/>
              <a:t> </a:t>
            </a:r>
            <a:r>
              <a:rPr lang="ru-RU" dirty="0" err="1"/>
              <a:t>алатын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алудан</a:t>
            </a:r>
            <a:r>
              <a:rPr lang="ru-RU" dirty="0"/>
              <a:t> </a:t>
            </a:r>
            <a:r>
              <a:rPr lang="ru-RU" dirty="0" err="1"/>
              <a:t>мүлдем</a:t>
            </a:r>
            <a:r>
              <a:rPr lang="ru-RU" dirty="0"/>
              <a:t> бас </a:t>
            </a:r>
            <a:r>
              <a:rPr lang="ru-RU" dirty="0" err="1"/>
              <a:t>тартатын</a:t>
            </a:r>
            <a:r>
              <a:rPr lang="ru-RU" dirty="0"/>
              <a:t> </a:t>
            </a:r>
            <a:r>
              <a:rPr lang="ru-RU" dirty="0" err="1"/>
              <a:t>негізінен</a:t>
            </a:r>
            <a:r>
              <a:rPr lang="ru-RU" dirty="0"/>
              <a:t> </a:t>
            </a:r>
            <a:r>
              <a:rPr lang="ru-RU" dirty="0" err="1"/>
              <a:t>өнеркәсіптік</a:t>
            </a:r>
            <a:r>
              <a:rPr lang="ru-RU" dirty="0"/>
              <a:t> </a:t>
            </a:r>
            <a:r>
              <a:rPr lang="ru-RU" dirty="0" err="1">
                <a:hlinkClick r:id="rId2"/>
              </a:rPr>
              <a:t>дамудың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төмен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деңгейі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тән</a:t>
            </a:r>
            <a:r>
              <a:rPr lang="ru-RU" dirty="0"/>
              <a:t>, </a:t>
            </a:r>
            <a:r>
              <a:rPr lang="ru-RU" dirty="0" err="1"/>
              <a:t>бірқатар</a:t>
            </a:r>
            <a:r>
              <a:rPr lang="ru-RU" dirty="0"/>
              <a:t> </a:t>
            </a:r>
            <a:r>
              <a:rPr lang="ru-RU" dirty="0" err="1"/>
              <a:t>елдер</a:t>
            </a:r>
            <a:r>
              <a:rPr lang="ru-RU" dirty="0"/>
              <a:t> </a:t>
            </a:r>
            <a:r>
              <a:rPr lang="ru-RU" dirty="0" err="1"/>
              <a:t>ерекшеленеді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елдердің</a:t>
            </a:r>
            <a:r>
              <a:rPr lang="ru-RU" dirty="0"/>
              <a:t> </a:t>
            </a:r>
            <a:r>
              <a:rPr lang="ru-RU" dirty="0" err="1"/>
              <a:t>өздерінің</a:t>
            </a:r>
            <a:r>
              <a:rPr lang="ru-RU" dirty="0"/>
              <a:t> </a:t>
            </a:r>
            <a:r>
              <a:rPr lang="ru-RU" dirty="0" err="1"/>
              <a:t>әл-ауқатын</a:t>
            </a:r>
            <a:r>
              <a:rPr lang="ru-RU" dirty="0"/>
              <a:t> </a:t>
            </a:r>
            <a:r>
              <a:rPr lang="ru-RU" dirty="0" err="1"/>
              <a:t>түгелімен</a:t>
            </a:r>
            <a:r>
              <a:rPr lang="ru-RU" dirty="0"/>
              <a:t> </a:t>
            </a:r>
            <a:r>
              <a:rPr lang="ru-RU" dirty="0" err="1"/>
              <a:t>офшорлық</a:t>
            </a:r>
            <a:r>
              <a:rPr lang="ru-RU" dirty="0"/>
              <a:t> </a:t>
            </a:r>
            <a:r>
              <a:rPr lang="ru-RU" dirty="0" err="1"/>
              <a:t>режимді</a:t>
            </a:r>
            <a:r>
              <a:rPr lang="ru-RU" dirty="0"/>
              <a:t> </a:t>
            </a:r>
            <a:r>
              <a:rPr lang="ru-RU" dirty="0" err="1"/>
              <a:t>ұсынуға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офшорлық</a:t>
            </a:r>
            <a:r>
              <a:rPr lang="ru-RU" dirty="0"/>
              <a:t> </a:t>
            </a:r>
            <a:r>
              <a:rPr lang="ru-RU" dirty="0" err="1"/>
              <a:t>мәмілелерге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көрсетуге</a:t>
            </a:r>
            <a:r>
              <a:rPr lang="ru-RU" dirty="0"/>
              <a:t> </a:t>
            </a:r>
            <a:r>
              <a:rPr lang="ru-RU" dirty="0" err="1"/>
              <a:t>құрылған</a:t>
            </a:r>
            <a:r>
              <a:rPr lang="ru-RU" dirty="0"/>
              <a:t>.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көпшілігі</a:t>
            </a:r>
            <a:r>
              <a:rPr lang="ru-RU" dirty="0"/>
              <a:t> </a:t>
            </a:r>
            <a:r>
              <a:rPr lang="ru-RU" dirty="0" err="1"/>
              <a:t>аралдарда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(Багам, Кайман, Бермуд </a:t>
            </a:r>
            <a:r>
              <a:rPr lang="ru-RU" dirty="0" err="1"/>
              <a:t>аралдары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.), </a:t>
            </a:r>
            <a:r>
              <a:rPr lang="ru-RU" dirty="0" err="1"/>
              <a:t>сөйтіп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құбылыстың</a:t>
            </a:r>
            <a:r>
              <a:rPr lang="ru-RU" dirty="0"/>
              <a:t> </a:t>
            </a:r>
            <a:r>
              <a:rPr lang="ru-RU" dirty="0" err="1"/>
              <a:t>атының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болуына</a:t>
            </a:r>
            <a:r>
              <a:rPr lang="ru-RU" dirty="0"/>
              <a:t> </a:t>
            </a:r>
            <a:r>
              <a:rPr lang="ru-RU" dirty="0" err="1"/>
              <a:t>негіз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(</a:t>
            </a:r>
            <a:r>
              <a:rPr lang="en-US" dirty="0"/>
              <a:t>off-shore – </a:t>
            </a:r>
            <a:r>
              <a:rPr lang="ru-RU" dirty="0" err="1"/>
              <a:t>ағылшын</a:t>
            </a:r>
            <a:r>
              <a:rPr lang="ru-RU" dirty="0"/>
              <a:t> </a:t>
            </a:r>
            <a:r>
              <a:rPr lang="ru-RU" dirty="0" err="1"/>
              <a:t>тілінен</a:t>
            </a:r>
            <a:r>
              <a:rPr lang="ru-RU" dirty="0"/>
              <a:t> </a:t>
            </a:r>
            <a:r>
              <a:rPr lang="ru-RU" dirty="0" err="1"/>
              <a:t>аударғанда</a:t>
            </a:r>
            <a:r>
              <a:rPr lang="ru-RU" dirty="0"/>
              <a:t> – </a:t>
            </a:r>
            <a:r>
              <a:rPr lang="ru-RU" dirty="0" err="1"/>
              <a:t>жағалаудан</a:t>
            </a:r>
            <a:r>
              <a:rPr lang="ru-RU" dirty="0"/>
              <a:t> </a:t>
            </a:r>
            <a:r>
              <a:rPr lang="ru-RU" dirty="0" err="1"/>
              <a:t>тыс</a:t>
            </a:r>
            <a:r>
              <a:rPr lang="ru-RU" dirty="0"/>
              <a:t>, </a:t>
            </a:r>
            <a:r>
              <a:rPr lang="ru-RU" dirty="0" err="1"/>
              <a:t>шекарадан</a:t>
            </a:r>
            <a:r>
              <a:rPr lang="ru-RU" dirty="0"/>
              <a:t> </a:t>
            </a:r>
            <a:r>
              <a:rPr lang="ru-RU" dirty="0" err="1"/>
              <a:t>аулақ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390727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0887940"/>
              </p:ext>
            </p:extLst>
          </p:nvPr>
        </p:nvGraphicFramePr>
        <p:xfrm>
          <a:off x="827584" y="1124744"/>
          <a:ext cx="7488831" cy="4993077"/>
        </p:xfrm>
        <a:graphic>
          <a:graphicData uri="http://schemas.openxmlformats.org/drawingml/2006/table">
            <a:tbl>
              <a:tblPr/>
              <a:tblGrid>
                <a:gridCol w="2496277"/>
                <a:gridCol w="2496277"/>
                <a:gridCol w="2496277"/>
              </a:tblGrid>
              <a:tr h="1239101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solidFill>
                            <a:srgbClr val="080808"/>
                          </a:solidFill>
                          <a:effectLst/>
                          <a:latin typeface="Arial"/>
                        </a:rPr>
                        <a:t>Оффшоры</a:t>
                      </a:r>
                      <a:endParaRPr lang="ru-RU" sz="1800">
                        <a:solidFill>
                          <a:srgbClr val="080808"/>
                        </a:solidFill>
                        <a:effectLst/>
                      </a:endParaRPr>
                    </a:p>
                  </a:txBody>
                  <a:tcPr marL="113528" marR="113528" marT="113528" marB="113528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solidFill>
                            <a:srgbClr val="080808"/>
                          </a:solidFill>
                          <a:effectLst/>
                          <a:latin typeface="Arial"/>
                        </a:rPr>
                        <a:t>Оншоры</a:t>
                      </a:r>
                      <a:endParaRPr lang="ru-RU" sz="1800">
                        <a:solidFill>
                          <a:srgbClr val="080808"/>
                        </a:solidFill>
                        <a:effectLst/>
                      </a:endParaRPr>
                    </a:p>
                  </a:txBody>
                  <a:tcPr marL="113528" marR="113528" marT="113528" marB="113528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solidFill>
                            <a:srgbClr val="080808"/>
                          </a:solidFill>
                          <a:effectLst/>
                          <a:latin typeface="Arial"/>
                        </a:rPr>
                        <a:t>Низконалоговые страны</a:t>
                      </a:r>
                      <a:endParaRPr lang="ru-RU" sz="1800">
                        <a:solidFill>
                          <a:srgbClr val="080808"/>
                        </a:solidFill>
                        <a:effectLst/>
                      </a:endParaRPr>
                    </a:p>
                  </a:txBody>
                  <a:tcPr marL="113528" marR="113528" marT="113528" marB="113528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696302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  <a:latin typeface="Arial"/>
                        </a:rPr>
                        <a:t>Панама — 0%</a:t>
                      </a:r>
                      <a:endParaRPr lang="ru-RU" sz="1800">
                        <a:effectLst/>
                      </a:endParaRPr>
                    </a:p>
                  </a:txBody>
                  <a:tcPr marL="113528" marR="113528" marT="75685" marB="75685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  <a:latin typeface="Arial"/>
                        </a:rPr>
                        <a:t>Дания — 34%</a:t>
                      </a:r>
                      <a:endParaRPr lang="ru-RU" sz="1800">
                        <a:effectLst/>
                      </a:endParaRPr>
                    </a:p>
                  </a:txBody>
                  <a:tcPr marL="113528" marR="113528" marT="75685" marB="75685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  <a:latin typeface="Arial"/>
                        </a:rPr>
                        <a:t>Эстория — 0%</a:t>
                      </a:r>
                      <a:endParaRPr lang="ru-RU" sz="1800">
                        <a:effectLst/>
                      </a:endParaRPr>
                    </a:p>
                  </a:txBody>
                  <a:tcPr marL="113528" marR="113528" marT="75685" marB="75685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</a:tr>
              <a:tr h="696302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  <a:latin typeface="Arial"/>
                        </a:rPr>
                        <a:t>Белиз — 0%</a:t>
                      </a:r>
                      <a:endParaRPr lang="ru-RU" sz="1800">
                        <a:effectLst/>
                      </a:endParaRPr>
                    </a:p>
                  </a:txBody>
                  <a:tcPr marL="113528" marR="113528" marT="75685" marB="75685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  <a:latin typeface="Arial"/>
                        </a:rPr>
                        <a:t>Германия — 30%</a:t>
                      </a:r>
                      <a:endParaRPr lang="ru-RU" sz="1800">
                        <a:effectLst/>
                      </a:endParaRPr>
                    </a:p>
                  </a:txBody>
                  <a:tcPr marL="113528" marR="113528" marT="75685" marB="75685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  <a:latin typeface="Arial"/>
                        </a:rPr>
                        <a:t>Кипр — 10%</a:t>
                      </a:r>
                      <a:endParaRPr lang="ru-RU" sz="1800">
                        <a:effectLst/>
                      </a:endParaRPr>
                    </a:p>
                  </a:txBody>
                  <a:tcPr marL="113528" marR="113528" marT="75685" marB="75685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</a:tr>
              <a:tr h="968768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  <a:latin typeface="Arial"/>
                        </a:rPr>
                        <a:t>Маврикий — 0%</a:t>
                      </a:r>
                      <a:endParaRPr lang="ru-RU" sz="1800">
                        <a:effectLst/>
                      </a:endParaRPr>
                    </a:p>
                  </a:txBody>
                  <a:tcPr marL="113528" marR="113528" marT="75685" marB="75685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  <a:latin typeface="Arial"/>
                        </a:rPr>
                        <a:t>Швейцария — от 2.з до 10%</a:t>
                      </a:r>
                      <a:endParaRPr lang="ru-RU" sz="1800">
                        <a:effectLst/>
                      </a:endParaRPr>
                    </a:p>
                  </a:txBody>
                  <a:tcPr marL="113528" marR="113528" marT="75685" marB="75685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  <a:latin typeface="Arial"/>
                        </a:rPr>
                        <a:t>Болгария — 10%</a:t>
                      </a:r>
                      <a:endParaRPr lang="ru-RU" sz="1800">
                        <a:effectLst/>
                      </a:endParaRPr>
                    </a:p>
                  </a:txBody>
                  <a:tcPr marL="113528" marR="113528" marT="75685" marB="75685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</a:tr>
              <a:tr h="696302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  <a:latin typeface="Arial"/>
                        </a:rPr>
                        <a:t>Аруба — 0%</a:t>
                      </a:r>
                      <a:endParaRPr lang="ru-RU" sz="1800">
                        <a:effectLst/>
                      </a:endParaRPr>
                    </a:p>
                  </a:txBody>
                  <a:tcPr marL="113528" marR="113528" marT="75685" marB="75685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  <a:latin typeface="Arial"/>
                        </a:rPr>
                        <a:t>Ирландия — 12.5%</a:t>
                      </a:r>
                      <a:endParaRPr lang="ru-RU" sz="1800">
                        <a:effectLst/>
                      </a:endParaRPr>
                    </a:p>
                  </a:txBody>
                  <a:tcPr marL="113528" marR="113528" marT="75685" marB="75685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  <a:latin typeface="Arial"/>
                        </a:rPr>
                        <a:t>Гонконг — 0%</a:t>
                      </a:r>
                      <a:endParaRPr lang="ru-RU" sz="1800">
                        <a:effectLst/>
                      </a:endParaRPr>
                    </a:p>
                  </a:txBody>
                  <a:tcPr marL="113528" marR="113528" marT="75685" marB="75685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</a:tr>
              <a:tr h="696302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  <a:latin typeface="Arial"/>
                        </a:rPr>
                        <a:t>Бермуды — 0%</a:t>
                      </a:r>
                      <a:endParaRPr lang="ru-RU" sz="1800">
                        <a:effectLst/>
                      </a:endParaRPr>
                    </a:p>
                  </a:txBody>
                  <a:tcPr marL="113528" marR="113528" marT="75685" marB="75685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  <a:latin typeface="Arial"/>
                        </a:rPr>
                        <a:t>Чехия — 24%</a:t>
                      </a:r>
                      <a:endParaRPr lang="ru-RU" sz="1800">
                        <a:effectLst/>
                      </a:endParaRPr>
                    </a:p>
                  </a:txBody>
                  <a:tcPr marL="113528" marR="113528" marT="75685" marB="75685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effectLst/>
                          <a:latin typeface="Arial"/>
                        </a:rPr>
                        <a:t>Сингапур — 17%</a:t>
                      </a:r>
                      <a:endParaRPr lang="ru-RU" sz="1800" dirty="0">
                        <a:effectLst/>
                      </a:endParaRPr>
                    </a:p>
                  </a:txBody>
                  <a:tcPr marL="113528" marR="113528" marT="75685" marB="75685">
                    <a:lnL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618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/>
              <a:t>“</a:t>
            </a:r>
            <a:r>
              <a:rPr lang="ru-RU" dirty="0">
                <a:solidFill>
                  <a:srgbClr val="FF0000"/>
                </a:solidFill>
              </a:rPr>
              <a:t>Офшор</a:t>
            </a:r>
            <a:r>
              <a:rPr lang="ru-RU" dirty="0"/>
              <a:t>” </a:t>
            </a:r>
            <a:r>
              <a:rPr lang="ru-RU" dirty="0" err="1"/>
              <a:t>термині</a:t>
            </a:r>
            <a:r>
              <a:rPr lang="ru-RU" dirty="0"/>
              <a:t> </a:t>
            </a:r>
            <a:r>
              <a:rPr lang="en-US" dirty="0"/>
              <a:t>XX </a:t>
            </a:r>
            <a:r>
              <a:rPr lang="ru-RU" dirty="0" err="1"/>
              <a:t>ғасырдың</a:t>
            </a:r>
            <a:r>
              <a:rPr lang="ru-RU" dirty="0"/>
              <a:t> 50-жылдары АҚШ-</a:t>
            </a:r>
            <a:r>
              <a:rPr lang="ru-RU" dirty="0" err="1"/>
              <a:t>ның</a:t>
            </a:r>
            <a:r>
              <a:rPr lang="ru-RU" dirty="0"/>
              <a:t> </a:t>
            </a:r>
            <a:r>
              <a:rPr lang="ru-RU" dirty="0" err="1"/>
              <a:t>шығыс</a:t>
            </a:r>
            <a:r>
              <a:rPr lang="ru-RU" dirty="0"/>
              <a:t> </a:t>
            </a:r>
            <a:r>
              <a:rPr lang="ru-RU" dirty="0" err="1"/>
              <a:t>жағалауындағы</a:t>
            </a:r>
            <a:r>
              <a:rPr lang="ru-RU" dirty="0"/>
              <a:t> </a:t>
            </a:r>
            <a:r>
              <a:rPr lang="ru-RU" dirty="0" err="1"/>
              <a:t>газеттердің</a:t>
            </a:r>
            <a:r>
              <a:rPr lang="ru-RU" dirty="0"/>
              <a:t> </a:t>
            </a:r>
            <a:r>
              <a:rPr lang="ru-RU" dirty="0" err="1"/>
              <a:t>бірінде</a:t>
            </a:r>
            <a:r>
              <a:rPr lang="ru-RU" dirty="0"/>
              <a:t> </a:t>
            </a:r>
            <a:r>
              <a:rPr lang="ru-RU" dirty="0" err="1"/>
              <a:t>алғаш</a:t>
            </a:r>
            <a:r>
              <a:rPr lang="ru-RU" dirty="0"/>
              <a:t> </a:t>
            </a:r>
            <a:r>
              <a:rPr lang="ru-RU" dirty="0" err="1"/>
              <a:t>жарияланған</a:t>
            </a:r>
            <a:r>
              <a:rPr lang="ru-RU" dirty="0"/>
              <a:t>.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талғамалық</a:t>
            </a:r>
            <a:r>
              <a:rPr lang="ru-RU" dirty="0"/>
              <a:t> </a:t>
            </a:r>
            <a:r>
              <a:rPr lang="ru-RU" dirty="0" err="1"/>
              <a:t>жолымен</a:t>
            </a:r>
            <a:r>
              <a:rPr lang="ru-RU" dirty="0"/>
              <a:t> </a:t>
            </a:r>
            <a:r>
              <a:rPr lang="ru-RU" dirty="0" err="1"/>
              <a:t>үкіметтік</a:t>
            </a:r>
            <a:r>
              <a:rPr lang="ru-RU" dirty="0"/>
              <a:t> </a:t>
            </a:r>
            <a:r>
              <a:rPr lang="ru-RU" dirty="0" err="1"/>
              <a:t>бақылаудан</a:t>
            </a:r>
            <a:r>
              <a:rPr lang="ru-RU" dirty="0"/>
              <a:t> </a:t>
            </a:r>
            <a:r>
              <a:rPr lang="ru-RU" dirty="0" err="1"/>
              <a:t>қашқан</a:t>
            </a:r>
            <a:r>
              <a:rPr lang="ru-RU" dirty="0"/>
              <a:t>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ұйымы</a:t>
            </a:r>
            <a:r>
              <a:rPr lang="ru-RU" dirty="0"/>
              <a:t> </a:t>
            </a:r>
            <a:r>
              <a:rPr lang="ru-RU" dirty="0" err="1"/>
              <a:t>жөнінде</a:t>
            </a:r>
            <a:r>
              <a:rPr lang="ru-RU" dirty="0"/>
              <a:t> </a:t>
            </a:r>
            <a:r>
              <a:rPr lang="ru-RU" dirty="0" err="1"/>
              <a:t>айтылған</a:t>
            </a:r>
            <a:r>
              <a:rPr lang="ru-RU" dirty="0"/>
              <a:t>.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err="1"/>
              <a:t>Басқаша</a:t>
            </a:r>
            <a:r>
              <a:rPr lang="ru-RU" dirty="0"/>
              <a:t> </a:t>
            </a:r>
            <a:r>
              <a:rPr lang="ru-RU" dirty="0" err="1"/>
              <a:t>айтқанда</a:t>
            </a:r>
            <a:r>
              <a:rPr lang="ru-RU" dirty="0"/>
              <a:t>, компания АҚШ </a:t>
            </a:r>
            <a:r>
              <a:rPr lang="ru-RU" dirty="0" err="1"/>
              <a:t>үкіметі</a:t>
            </a:r>
            <a:r>
              <a:rPr lang="ru-RU" dirty="0"/>
              <a:t> </a:t>
            </a:r>
            <a:r>
              <a:rPr lang="ru-RU" dirty="0" err="1"/>
              <a:t>бақылауға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реттеуге</a:t>
            </a:r>
            <a:r>
              <a:rPr lang="ru-RU" dirty="0"/>
              <a:t> </a:t>
            </a:r>
            <a:r>
              <a:rPr lang="ru-RU" dirty="0" err="1"/>
              <a:t>алмақшы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қызметін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климаты </a:t>
            </a:r>
            <a:r>
              <a:rPr lang="ru-RU" dirty="0" err="1"/>
              <a:t>қолайлы</a:t>
            </a:r>
            <a:r>
              <a:rPr lang="ru-RU" dirty="0"/>
              <a:t> </a:t>
            </a:r>
            <a:r>
              <a:rPr lang="ru-RU" dirty="0" err="1"/>
              <a:t>аумаққа</a:t>
            </a:r>
            <a:r>
              <a:rPr lang="ru-RU" dirty="0"/>
              <a:t> </a:t>
            </a:r>
            <a:r>
              <a:rPr lang="ru-RU" dirty="0" err="1"/>
              <a:t>аударған</a:t>
            </a:r>
            <a:r>
              <a:rPr lang="ru-RU" dirty="0"/>
              <a:t>. </a:t>
            </a:r>
            <a:r>
              <a:rPr lang="ru-RU" dirty="0" err="1"/>
              <a:t>Сондықтан</a:t>
            </a:r>
            <a:r>
              <a:rPr lang="ru-RU" dirty="0"/>
              <a:t> А. Троценко мен Е. </a:t>
            </a:r>
            <a:r>
              <a:rPr lang="ru-RU" dirty="0" err="1"/>
              <a:t>Карманованың</a:t>
            </a:r>
            <a:r>
              <a:rPr lang="ru-RU" dirty="0"/>
              <a:t> </a:t>
            </a:r>
            <a:r>
              <a:rPr lang="ru-RU" dirty="0" err="1"/>
              <a:t>пікірінше</a:t>
            </a:r>
            <a:r>
              <a:rPr lang="ru-RU" dirty="0"/>
              <a:t>, </a:t>
            </a:r>
            <a:r>
              <a:rPr lang="ru-RU" dirty="0">
                <a:solidFill>
                  <a:srgbClr val="FF0000"/>
                </a:solidFill>
              </a:rPr>
              <a:t>“офшор” </a:t>
            </a:r>
            <a:r>
              <a:rPr lang="ru-RU" dirty="0" err="1">
                <a:solidFill>
                  <a:srgbClr val="FF0000"/>
                </a:solidFill>
              </a:rPr>
              <a:t>термині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ұғым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экономика-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ұғым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6360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/>
              <a:t> </a:t>
            </a:r>
            <a:r>
              <a:rPr lang="ru-RU" dirty="0" err="1"/>
              <a:t>Офшорлық</a:t>
            </a:r>
            <a:r>
              <a:rPr lang="ru-RU" dirty="0"/>
              <a:t> </a:t>
            </a:r>
            <a:r>
              <a:rPr lang="ru-RU" dirty="0" err="1"/>
              <a:t>юрисдикциялардың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етуінің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шарты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кәсіпорын</a:t>
            </a:r>
            <a:r>
              <a:rPr lang="ru-RU" dirty="0"/>
              <a:t> </a:t>
            </a:r>
            <a:r>
              <a:rPr lang="ru-RU" dirty="0" err="1"/>
              <a:t>офшорлық</a:t>
            </a:r>
            <a:r>
              <a:rPr lang="ru-RU" dirty="0"/>
              <a:t> </a:t>
            </a:r>
            <a:r>
              <a:rPr lang="ru-RU" dirty="0" err="1"/>
              <a:t>аймақта</a:t>
            </a:r>
            <a:r>
              <a:rPr lang="ru-RU" dirty="0"/>
              <a:t> </a:t>
            </a:r>
            <a:r>
              <a:rPr lang="ru-RU" dirty="0" err="1"/>
              <a:t>тіркеліп</a:t>
            </a:r>
            <a:r>
              <a:rPr lang="ru-RU" dirty="0"/>
              <a:t>, </a:t>
            </a:r>
            <a:r>
              <a:rPr lang="ru-RU" dirty="0" err="1"/>
              <a:t>аталған</a:t>
            </a:r>
            <a:r>
              <a:rPr lang="ru-RU" dirty="0"/>
              <a:t> </a:t>
            </a:r>
            <a:r>
              <a:rPr lang="ru-RU" dirty="0" err="1"/>
              <a:t>аумақта</a:t>
            </a:r>
            <a:r>
              <a:rPr lang="ru-RU" dirty="0"/>
              <a:t> </a:t>
            </a:r>
            <a:r>
              <a:rPr lang="ru-RU" dirty="0" err="1"/>
              <a:t>шаруашылық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атқармаса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ресурстарды</a:t>
            </a:r>
            <a:r>
              <a:rPr lang="ru-RU" dirty="0"/>
              <a:t> </a:t>
            </a:r>
            <a:r>
              <a:rPr lang="ru-RU" dirty="0" err="1"/>
              <a:t>пайдаланбайтын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, </a:t>
            </a:r>
            <a:r>
              <a:rPr lang="ru-RU" dirty="0" err="1"/>
              <a:t>салықтарды</a:t>
            </a:r>
            <a:r>
              <a:rPr lang="ru-RU" dirty="0"/>
              <a:t> </a:t>
            </a:r>
            <a:r>
              <a:rPr lang="ru-RU" dirty="0" err="1"/>
              <a:t>жеңілдікті</a:t>
            </a:r>
            <a:r>
              <a:rPr lang="ru-RU" dirty="0"/>
              <a:t> ставка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төлеуге</a:t>
            </a:r>
            <a:r>
              <a:rPr lang="ru-RU" dirty="0"/>
              <a:t> </a:t>
            </a:r>
            <a:r>
              <a:rPr lang="ru-RU" dirty="0" err="1"/>
              <a:t>құқық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Сәйкесінше</a:t>
            </a:r>
            <a:r>
              <a:rPr lang="ru-RU" dirty="0"/>
              <a:t>, </a:t>
            </a:r>
            <a:r>
              <a:rPr lang="ru-RU" dirty="0" err="1"/>
              <a:t>офшорлық</a:t>
            </a:r>
            <a:r>
              <a:rPr lang="ru-RU" dirty="0"/>
              <a:t> </a:t>
            </a:r>
            <a:r>
              <a:rPr lang="ru-RU" dirty="0" err="1"/>
              <a:t>механизмді</a:t>
            </a:r>
            <a:r>
              <a:rPr lang="ru-RU" dirty="0"/>
              <a:t> </a:t>
            </a:r>
            <a:r>
              <a:rPr lang="ru-RU" dirty="0" err="1"/>
              <a:t>пайдалануың</a:t>
            </a:r>
            <a:r>
              <a:rPr lang="ru-RU" dirty="0"/>
              <a:t> </a:t>
            </a:r>
            <a:r>
              <a:rPr lang="ru-RU" dirty="0" err="1"/>
              <a:t>мәні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салудың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деңгейлі</a:t>
            </a:r>
            <a:r>
              <a:rPr lang="ru-RU" dirty="0"/>
              <a:t> </a:t>
            </a:r>
            <a:r>
              <a:rPr lang="ru-RU" dirty="0" err="1"/>
              <a:t>юрисдикциясынан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салудың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деңгейлі</a:t>
            </a:r>
            <a:r>
              <a:rPr lang="ru-RU" dirty="0"/>
              <a:t> </a:t>
            </a:r>
            <a:r>
              <a:rPr lang="ru-RU" dirty="0" err="1"/>
              <a:t>юрисдикциясына</a:t>
            </a:r>
            <a:r>
              <a:rPr lang="ru-RU" dirty="0"/>
              <a:t> </a:t>
            </a:r>
            <a:r>
              <a:rPr lang="ru-RU" dirty="0" err="1"/>
              <a:t>объектілерін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аударуды</a:t>
            </a:r>
            <a:r>
              <a:rPr lang="ru-RU" dirty="0"/>
              <a:t> </a:t>
            </a:r>
            <a:r>
              <a:rPr lang="ru-RU" dirty="0" err="1"/>
              <a:t>білдіреді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4301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салуды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елге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көшіру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офшорлық</a:t>
            </a:r>
            <a:r>
              <a:rPr lang="ru-RU" dirty="0"/>
              <a:t> компания </a:t>
            </a:r>
            <a:r>
              <a:rPr lang="ru-RU" dirty="0" err="1"/>
              <a:t>құрылтайшысы</a:t>
            </a:r>
            <a:r>
              <a:rPr lang="ru-RU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4509120"/>
            <a:ext cx="8280920" cy="1647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/>
              <a:t>Офшорлық</a:t>
            </a:r>
            <a:r>
              <a:rPr lang="ru-RU" dirty="0"/>
              <a:t> </a:t>
            </a:r>
            <a:r>
              <a:rPr lang="ru-RU" dirty="0" err="1"/>
              <a:t>механизмдерді</a:t>
            </a:r>
            <a:r>
              <a:rPr lang="ru-RU" dirty="0"/>
              <a:t>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капиталды</a:t>
            </a:r>
            <a:r>
              <a:rPr lang="ru-RU" dirty="0"/>
              <a:t> </a:t>
            </a:r>
            <a:r>
              <a:rPr lang="ru-RU" dirty="0" err="1"/>
              <a:t>ұлттық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салудан</a:t>
            </a:r>
            <a:r>
              <a:rPr lang="ru-RU" dirty="0"/>
              <a:t> </a:t>
            </a:r>
            <a:r>
              <a:rPr lang="ru-RU" dirty="0" err="1"/>
              <a:t>қорғау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алғышарттар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мемлекеттің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егемендігінің</a:t>
            </a:r>
            <a:r>
              <a:rPr lang="ru-RU" dirty="0"/>
              <a:t> </a:t>
            </a:r>
            <a:r>
              <a:rPr lang="ru-RU" dirty="0" err="1"/>
              <a:t>аумақтық</a:t>
            </a:r>
            <a:r>
              <a:rPr lang="ru-RU" dirty="0"/>
              <a:t> </a:t>
            </a:r>
            <a:r>
              <a:rPr lang="ru-RU" dirty="0" err="1"/>
              <a:t>шектеулілігі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836712"/>
            <a:ext cx="8352928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баспанасы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табылатын</a:t>
            </a:r>
            <a:r>
              <a:rPr lang="ru-RU" dirty="0"/>
              <a:t> </a:t>
            </a:r>
            <a:r>
              <a:rPr lang="ru-RU" dirty="0" err="1"/>
              <a:t>елдердің</a:t>
            </a:r>
            <a:r>
              <a:rPr lang="ru-RU" dirty="0"/>
              <a:t> </a:t>
            </a:r>
            <a:r>
              <a:rPr lang="ru-RU" dirty="0" err="1"/>
              <a:t>заңдылығы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компанияны</a:t>
            </a:r>
            <a:r>
              <a:rPr lang="ru-RU" dirty="0"/>
              <a:t> </a:t>
            </a:r>
            <a:r>
              <a:rPr lang="ru-RU" dirty="0" err="1"/>
              <a:t>тіркеу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салудың</a:t>
            </a:r>
            <a:r>
              <a:rPr lang="ru-RU" dirty="0"/>
              <a:t> </a:t>
            </a:r>
            <a:r>
              <a:rPr lang="ru-RU" dirty="0" err="1"/>
              <a:t>дербес</a:t>
            </a:r>
            <a:r>
              <a:rPr lang="ru-RU" dirty="0"/>
              <a:t> </a:t>
            </a:r>
            <a:r>
              <a:rPr lang="ru-RU" dirty="0" err="1"/>
              <a:t>субъектісі</a:t>
            </a:r>
            <a:r>
              <a:rPr lang="ru-RU" dirty="0"/>
              <a:t> (</a:t>
            </a:r>
            <a:r>
              <a:rPr lang="ru-RU" dirty="0" err="1"/>
              <a:t>офшорлық</a:t>
            </a:r>
            <a:r>
              <a:rPr lang="ru-RU" dirty="0"/>
              <a:t> компания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аталатын</a:t>
            </a:r>
            <a:r>
              <a:rPr lang="ru-RU" dirty="0"/>
              <a:t>)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; </a:t>
            </a:r>
            <a:r>
              <a:rPr lang="ru-RU" dirty="0" err="1"/>
              <a:t>сәйкесінше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баспанасының</a:t>
            </a:r>
            <a:r>
              <a:rPr lang="ru-RU" dirty="0"/>
              <a:t> </a:t>
            </a:r>
            <a:r>
              <a:rPr lang="ru-RU" dirty="0" err="1"/>
              <a:t>резиденті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табыстар</a:t>
            </a:r>
            <a:r>
              <a:rPr lang="ru-RU" dirty="0"/>
              <a:t> “</a:t>
            </a:r>
            <a:r>
              <a:rPr lang="ru-RU" dirty="0" err="1"/>
              <a:t>жеңілдікті</a:t>
            </a:r>
            <a:r>
              <a:rPr lang="ru-RU" dirty="0"/>
              <a:t>”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шарттарында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салуға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140968"/>
            <a:ext cx="813690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err="1"/>
              <a:t>Субъектіні</a:t>
            </a:r>
            <a:r>
              <a:rPr lang="ru-RU" dirty="0"/>
              <a:t> </a:t>
            </a:r>
            <a:r>
              <a:rPr lang="ru-RU" dirty="0" err="1"/>
              <a:t>офшорлық</a:t>
            </a:r>
            <a:r>
              <a:rPr lang="ru-RU" dirty="0"/>
              <a:t> </a:t>
            </a:r>
            <a:r>
              <a:rPr lang="ru-RU" dirty="0" err="1"/>
              <a:t>аймақта</a:t>
            </a:r>
            <a:r>
              <a:rPr lang="ru-RU" dirty="0"/>
              <a:t> </a:t>
            </a:r>
            <a:r>
              <a:rPr lang="ru-RU" dirty="0" err="1"/>
              <a:t>тіркеу</a:t>
            </a:r>
            <a:r>
              <a:rPr lang="ru-RU" dirty="0"/>
              <a:t> </a:t>
            </a:r>
            <a:r>
              <a:rPr lang="ru-RU" dirty="0" err="1" smtClean="0"/>
              <a:t>елдің</a:t>
            </a:r>
            <a:r>
              <a:rPr lang="ru-RU" dirty="0" smtClean="0"/>
              <a:t> </a:t>
            </a:r>
            <a:r>
              <a:rPr lang="ru-RU" dirty="0" err="1"/>
              <a:t>бақылауынан</a:t>
            </a:r>
            <a:r>
              <a:rPr lang="ru-RU" dirty="0"/>
              <a:t> </a:t>
            </a:r>
            <a:r>
              <a:rPr lang="ru-RU" dirty="0" err="1"/>
              <a:t>кетуін</a:t>
            </a:r>
            <a:r>
              <a:rPr lang="ru-RU" dirty="0"/>
              <a:t> </a:t>
            </a:r>
            <a:r>
              <a:rPr lang="ru-RU" dirty="0" err="1"/>
              <a:t>білдіреді</a:t>
            </a:r>
            <a:r>
              <a:rPr lang="ru-RU" dirty="0"/>
              <a:t>. </a:t>
            </a:r>
            <a:r>
              <a:rPr lang="ru-RU" dirty="0" err="1"/>
              <a:t>Офшорлық</a:t>
            </a:r>
            <a:r>
              <a:rPr lang="ru-RU" dirty="0"/>
              <a:t> </a:t>
            </a:r>
            <a:r>
              <a:rPr lang="ru-RU" dirty="0" err="1"/>
              <a:t>компанияны</a:t>
            </a:r>
            <a:r>
              <a:rPr lang="ru-RU" dirty="0"/>
              <a:t> </a:t>
            </a:r>
            <a:r>
              <a:rPr lang="ru-RU" dirty="0" err="1"/>
              <a:t>құруды</a:t>
            </a:r>
            <a:r>
              <a:rPr lang="ru-RU" dirty="0"/>
              <a:t> </a:t>
            </a:r>
            <a:r>
              <a:rPr lang="ru-RU" dirty="0" err="1"/>
              <a:t>халықаралық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ұлттық</a:t>
            </a:r>
            <a:r>
              <a:rPr lang="ru-RU" dirty="0"/>
              <a:t> </a:t>
            </a:r>
            <a:r>
              <a:rPr lang="ru-RU" dirty="0" err="1"/>
              <a:t>құқықтың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етілген</a:t>
            </a:r>
            <a:r>
              <a:rPr lang="ru-RU" dirty="0"/>
              <a:t> </a:t>
            </a:r>
            <a:r>
              <a:rPr lang="ru-RU" dirty="0" err="1"/>
              <a:t>жалғандығы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6999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err="1"/>
              <a:t>Елді</a:t>
            </a:r>
            <a:r>
              <a:rPr lang="ru-RU" sz="3600" dirty="0"/>
              <a:t> </a:t>
            </a:r>
            <a:r>
              <a:rPr lang="ru-RU" sz="3600" dirty="0" err="1"/>
              <a:t>офшорлық</a:t>
            </a:r>
            <a:r>
              <a:rPr lang="ru-RU" sz="3600" dirty="0"/>
              <a:t> </a:t>
            </a:r>
            <a:r>
              <a:rPr lang="ru-RU" sz="3600" dirty="0" err="1"/>
              <a:t>аймаққа</a:t>
            </a:r>
            <a:r>
              <a:rPr lang="ru-RU" sz="3600" dirty="0"/>
              <a:t> </a:t>
            </a:r>
            <a:r>
              <a:rPr lang="ru-RU" sz="3600" dirty="0" err="1"/>
              <a:t>айналдырудың</a:t>
            </a:r>
            <a:r>
              <a:rPr lang="ru-RU" sz="3600" dirty="0"/>
              <a:t> </a:t>
            </a:r>
            <a:r>
              <a:rPr lang="ru-RU" sz="3600" dirty="0" err="1"/>
              <a:t>келесі</a:t>
            </a:r>
            <a:r>
              <a:rPr lang="ru-RU" sz="3600" dirty="0"/>
              <a:t> </a:t>
            </a:r>
            <a:r>
              <a:rPr lang="ru-RU" sz="3600" dirty="0" err="1"/>
              <a:t>әдістері</a:t>
            </a:r>
            <a:r>
              <a:rPr lang="ru-RU" sz="3600" dirty="0"/>
              <a:t> бар: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 err="1" smtClean="0"/>
              <a:t>салықтарды</a:t>
            </a:r>
            <a:r>
              <a:rPr lang="ru-RU" dirty="0" smtClean="0"/>
              <a:t>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тастау</a:t>
            </a:r>
            <a:r>
              <a:rPr lang="ru-RU" dirty="0"/>
              <a:t>;</a:t>
            </a:r>
            <a:br>
              <a:rPr lang="ru-RU" dirty="0"/>
            </a:br>
            <a:endParaRPr lang="ru-RU" dirty="0"/>
          </a:p>
          <a:p>
            <a:r>
              <a:rPr lang="ru-RU" dirty="0" err="1" smtClean="0"/>
              <a:t>тіркелген</a:t>
            </a:r>
            <a:r>
              <a:rPr lang="ru-RU" dirty="0" smtClean="0"/>
              <a:t> </a:t>
            </a:r>
            <a:r>
              <a:rPr lang="ru-RU" dirty="0" err="1"/>
              <a:t>жылдық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төлемін</a:t>
            </a:r>
            <a:r>
              <a:rPr lang="ru-RU" dirty="0"/>
              <a:t> </a:t>
            </a:r>
            <a:r>
              <a:rPr lang="ru-RU" dirty="0" err="1"/>
              <a:t>белгілеу</a:t>
            </a:r>
            <a:r>
              <a:rPr lang="ru-RU" dirty="0"/>
              <a:t>;</a:t>
            </a:r>
            <a:br>
              <a:rPr lang="ru-RU" dirty="0"/>
            </a:br>
            <a:endParaRPr lang="ru-RU" dirty="0"/>
          </a:p>
          <a:p>
            <a:r>
              <a:rPr lang="ru-RU" dirty="0" err="1" smtClean="0"/>
              <a:t>төменгі</a:t>
            </a:r>
            <a:r>
              <a:rPr lang="ru-RU" dirty="0" smtClean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ставкасын</a:t>
            </a:r>
            <a:r>
              <a:rPr lang="ru-RU" dirty="0"/>
              <a:t> </a:t>
            </a:r>
            <a:r>
              <a:rPr lang="ru-RU" dirty="0" err="1"/>
              <a:t>белгілеу</a:t>
            </a:r>
            <a:r>
              <a:rPr lang="ru-RU" dirty="0"/>
              <a:t>;</a:t>
            </a:r>
            <a:br>
              <a:rPr lang="ru-RU" dirty="0"/>
            </a:br>
            <a:endParaRPr lang="ru-RU" dirty="0"/>
          </a:p>
          <a:p>
            <a:r>
              <a:rPr lang="ru-RU" dirty="0" err="1" smtClean="0"/>
              <a:t>салықтардың</a:t>
            </a:r>
            <a:r>
              <a:rPr lang="ru-RU" dirty="0" smtClean="0"/>
              <a:t> </a:t>
            </a:r>
            <a:r>
              <a:rPr lang="ru-RU" dirty="0" err="1"/>
              <a:t>жоқ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компанияны</a:t>
            </a:r>
            <a:r>
              <a:rPr lang="ru-RU" dirty="0"/>
              <a:t> </a:t>
            </a:r>
            <a:r>
              <a:rPr lang="ru-RU" dirty="0" err="1"/>
              <a:t>тіркегені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тіркелген</a:t>
            </a:r>
            <a:r>
              <a:rPr lang="ru-RU" dirty="0"/>
              <a:t> </a:t>
            </a:r>
            <a:r>
              <a:rPr lang="ru-RU" dirty="0" err="1"/>
              <a:t>төлемақыны</a:t>
            </a:r>
            <a:r>
              <a:rPr lang="ru-RU" dirty="0"/>
              <a:t> </a:t>
            </a:r>
            <a:r>
              <a:rPr lang="ru-RU" dirty="0" err="1"/>
              <a:t>белгілеу</a:t>
            </a:r>
            <a:r>
              <a:rPr lang="ru-RU" dirty="0"/>
              <a:t>;</a:t>
            </a:r>
            <a:br>
              <a:rPr lang="ru-RU" dirty="0"/>
            </a:br>
            <a:endParaRPr lang="ru-RU" dirty="0"/>
          </a:p>
          <a:p>
            <a:r>
              <a:rPr lang="ru-RU" dirty="0" err="1" smtClean="0"/>
              <a:t>салықтардың</a:t>
            </a:r>
            <a:r>
              <a:rPr lang="ru-RU" dirty="0" smtClean="0"/>
              <a:t> </a:t>
            </a:r>
            <a:r>
              <a:rPr lang="ru-RU" dirty="0" err="1"/>
              <a:t>жоқ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айрықша</a:t>
            </a:r>
            <a:r>
              <a:rPr lang="ru-RU" dirty="0"/>
              <a:t> </a:t>
            </a:r>
            <a:r>
              <a:rPr lang="ru-RU" dirty="0" err="1"/>
              <a:t>шарттарын</a:t>
            </a:r>
            <a:r>
              <a:rPr lang="ru-RU" dirty="0"/>
              <a:t> </a:t>
            </a:r>
            <a:r>
              <a:rPr lang="ru-RU" dirty="0" err="1"/>
              <a:t>енгізу</a:t>
            </a:r>
            <a:r>
              <a:rPr lang="ru-RU" dirty="0"/>
              <a:t> (</a:t>
            </a:r>
            <a:r>
              <a:rPr lang="ru-RU" dirty="0" err="1"/>
              <a:t>мысалы</a:t>
            </a:r>
            <a:r>
              <a:rPr lang="ru-RU" dirty="0"/>
              <a:t>, банк </a:t>
            </a:r>
            <a:r>
              <a:rPr lang="ru-RU" dirty="0" err="1"/>
              <a:t>шотын</a:t>
            </a:r>
            <a:r>
              <a:rPr lang="ru-RU" dirty="0"/>
              <a:t> </a:t>
            </a:r>
            <a:r>
              <a:rPr lang="ru-RU" dirty="0" err="1"/>
              <a:t>ашу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төлемақы</a:t>
            </a:r>
            <a:r>
              <a:rPr lang="ru-RU" dirty="0"/>
              <a:t>)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523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err="1"/>
              <a:t>Офшорлық</a:t>
            </a:r>
            <a:r>
              <a:rPr lang="ru-RU" sz="3100" dirty="0"/>
              <a:t> </a:t>
            </a:r>
            <a:r>
              <a:rPr lang="ru-RU" sz="3100" dirty="0" err="1"/>
              <a:t>аймақтардың</a:t>
            </a:r>
            <a:r>
              <a:rPr lang="ru-RU" sz="3100" dirty="0"/>
              <a:t> </a:t>
            </a:r>
            <a:r>
              <a:rPr lang="ru-RU" sz="3100" dirty="0" err="1"/>
              <a:t>шетелдік</a:t>
            </a:r>
            <a:r>
              <a:rPr lang="ru-RU" sz="3100" dirty="0"/>
              <a:t> </a:t>
            </a:r>
            <a:r>
              <a:rPr lang="ru-RU" sz="3100" dirty="0" err="1"/>
              <a:t>инвесторларды</a:t>
            </a:r>
            <a:r>
              <a:rPr lang="ru-RU" sz="3100" dirty="0"/>
              <a:t> </a:t>
            </a:r>
            <a:r>
              <a:rPr lang="ru-RU" sz="3100" dirty="0" err="1"/>
              <a:t>тартатын</a:t>
            </a:r>
            <a:r>
              <a:rPr lang="ru-RU" sz="3100" dirty="0"/>
              <a:t> </a:t>
            </a:r>
            <a:r>
              <a:rPr lang="ru-RU" sz="3100" dirty="0" err="1"/>
              <a:t>келесі</a:t>
            </a:r>
            <a:r>
              <a:rPr lang="ru-RU" sz="3100" dirty="0"/>
              <a:t> </a:t>
            </a:r>
            <a:r>
              <a:rPr lang="ru-RU" sz="3100" dirty="0" err="1"/>
              <a:t>ерекшеліктері</a:t>
            </a:r>
            <a:r>
              <a:rPr lang="ru-RU" sz="3100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 err="1" smtClean="0"/>
              <a:t>пайдаға</a:t>
            </a:r>
            <a:r>
              <a:rPr lang="ru-RU" dirty="0" smtClean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салықтың</a:t>
            </a:r>
            <a:r>
              <a:rPr lang="ru-RU" dirty="0"/>
              <a:t> </a:t>
            </a:r>
            <a:r>
              <a:rPr lang="ru-RU" dirty="0" err="1"/>
              <a:t>мүлем</a:t>
            </a:r>
            <a:r>
              <a:rPr lang="ru-RU" dirty="0"/>
              <a:t> </a:t>
            </a:r>
            <a:r>
              <a:rPr lang="ru-RU" dirty="0" err="1"/>
              <a:t>болмауы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аз </a:t>
            </a:r>
            <a:r>
              <a:rPr lang="ru-RU" dirty="0" err="1"/>
              <a:t>мөлшерде</a:t>
            </a:r>
            <a:r>
              <a:rPr lang="ru-RU" dirty="0"/>
              <a:t>, </a:t>
            </a:r>
            <a:r>
              <a:rPr lang="ru-RU" dirty="0" err="1"/>
              <a:t>табысты</a:t>
            </a:r>
            <a:r>
              <a:rPr lang="ru-RU" dirty="0"/>
              <a:t> </a:t>
            </a:r>
            <a:r>
              <a:rPr lang="ru-RU" dirty="0" err="1"/>
              <a:t>әкетуге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салықтың</a:t>
            </a:r>
            <a:r>
              <a:rPr lang="ru-RU" dirty="0"/>
              <a:t> </a:t>
            </a:r>
            <a:r>
              <a:rPr lang="ru-RU" dirty="0" err="1"/>
              <a:t>болмауы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тіркеу</a:t>
            </a:r>
            <a:r>
              <a:rPr lang="ru-RU" dirty="0" smtClean="0"/>
              <a:t> </a:t>
            </a:r>
            <a:r>
              <a:rPr lang="ru-RU" dirty="0" err="1"/>
              <a:t>процедурасы</a:t>
            </a:r>
            <a:r>
              <a:rPr lang="ru-RU" dirty="0"/>
              <a:t> </a:t>
            </a:r>
            <a:r>
              <a:rPr lang="ru-RU" dirty="0" err="1"/>
              <a:t>мүмкіндігінше</a:t>
            </a:r>
            <a:r>
              <a:rPr lang="ru-RU" dirty="0"/>
              <a:t> </a:t>
            </a:r>
            <a:r>
              <a:rPr lang="ru-RU" dirty="0" err="1"/>
              <a:t>оңайлатылған</a:t>
            </a:r>
            <a:r>
              <a:rPr lang="ru-RU" dirty="0"/>
              <a:t>;</a:t>
            </a:r>
            <a:br>
              <a:rPr lang="ru-RU" dirty="0"/>
            </a:br>
            <a:endParaRPr lang="ru-RU" dirty="0"/>
          </a:p>
          <a:p>
            <a:r>
              <a:rPr lang="ru-RU" dirty="0" err="1" smtClean="0"/>
              <a:t>валютаны</a:t>
            </a:r>
            <a:r>
              <a:rPr lang="ru-RU" dirty="0" smtClean="0"/>
              <a:t> </a:t>
            </a:r>
            <a:r>
              <a:rPr lang="ru-RU" dirty="0" err="1"/>
              <a:t>әкелу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әкетуді</a:t>
            </a:r>
            <a:r>
              <a:rPr lang="ru-RU" dirty="0"/>
              <a:t> </a:t>
            </a:r>
            <a:r>
              <a:rPr lang="ru-RU" dirty="0" err="1"/>
              <a:t>шектеудің</a:t>
            </a:r>
            <a:r>
              <a:rPr lang="ru-RU" dirty="0"/>
              <a:t> </a:t>
            </a:r>
            <a:r>
              <a:rPr lang="ru-RU" dirty="0" err="1"/>
              <a:t>жоқтығы</a:t>
            </a:r>
            <a:r>
              <a:rPr lang="ru-RU" dirty="0"/>
              <a:t>;</a:t>
            </a:r>
            <a:br>
              <a:rPr lang="ru-RU" dirty="0"/>
            </a:br>
            <a:endParaRPr lang="ru-RU" dirty="0"/>
          </a:p>
          <a:p>
            <a:r>
              <a:rPr lang="ru-RU" dirty="0" smtClean="0"/>
              <a:t>фирманы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процедурасы</a:t>
            </a:r>
            <a:r>
              <a:rPr lang="ru-RU" dirty="0"/>
              <a:t> </a:t>
            </a:r>
            <a:r>
              <a:rPr lang="ru-RU" dirty="0" err="1"/>
              <a:t>шекті</a:t>
            </a:r>
            <a:r>
              <a:rPr lang="ru-RU" dirty="0"/>
              <a:t> </a:t>
            </a:r>
            <a:r>
              <a:rPr lang="ru-RU" dirty="0" err="1"/>
              <a:t>жеңілдетілген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көбінесе</a:t>
            </a:r>
            <a:r>
              <a:rPr lang="ru-RU" dirty="0"/>
              <a:t> </a:t>
            </a:r>
            <a:r>
              <a:rPr lang="ru-RU" dirty="0" err="1"/>
              <a:t>шартты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;</a:t>
            </a:r>
            <a:br>
              <a:rPr lang="ru-RU" dirty="0"/>
            </a:br>
            <a:endParaRPr lang="ru-RU" dirty="0"/>
          </a:p>
          <a:p>
            <a:r>
              <a:rPr lang="ru-RU" dirty="0" err="1" smtClean="0"/>
              <a:t>салық</a:t>
            </a:r>
            <a:r>
              <a:rPr lang="ru-RU" dirty="0" smtClean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кеден</a:t>
            </a:r>
            <a:r>
              <a:rPr lang="ru-RU" dirty="0"/>
              <a:t> </a:t>
            </a:r>
            <a:r>
              <a:rPr lang="ru-RU" dirty="0" err="1"/>
              <a:t>заңдылығын</a:t>
            </a:r>
            <a:r>
              <a:rPr lang="ru-RU" dirty="0"/>
              <a:t> </a:t>
            </a:r>
            <a:r>
              <a:rPr lang="ru-RU" dirty="0" err="1"/>
              <a:t>бұзу</a:t>
            </a:r>
            <a:r>
              <a:rPr lang="ru-RU" dirty="0"/>
              <a:t> </a:t>
            </a:r>
            <a:r>
              <a:rPr lang="ru-RU" dirty="0" err="1"/>
              <a:t>қылмыс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саналмайды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0945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dirty="0" err="1"/>
              <a:t>Офшорлық</a:t>
            </a:r>
            <a:r>
              <a:rPr lang="ru-RU" dirty="0"/>
              <a:t> </a:t>
            </a:r>
            <a:r>
              <a:rPr lang="ru-RU" dirty="0" err="1"/>
              <a:t>механизмдерді</a:t>
            </a:r>
            <a:r>
              <a:rPr lang="ru-RU" dirty="0"/>
              <a:t> </a:t>
            </a:r>
            <a:r>
              <a:rPr lang="ru-RU" dirty="0" err="1"/>
              <a:t>кең</a:t>
            </a:r>
            <a:r>
              <a:rPr lang="ru-RU" dirty="0"/>
              <a:t> </a:t>
            </a:r>
            <a:r>
              <a:rPr lang="ru-RU" dirty="0" err="1"/>
              <a:t>көлемде</a:t>
            </a:r>
            <a:r>
              <a:rPr lang="ru-RU" dirty="0"/>
              <a:t> </a:t>
            </a:r>
            <a:r>
              <a:rPr lang="ru-RU" dirty="0" err="1"/>
              <a:t>қолданудан</a:t>
            </a:r>
            <a:r>
              <a:rPr lang="ru-RU" dirty="0"/>
              <a:t> </a:t>
            </a:r>
            <a:r>
              <a:rPr lang="ru-RU" dirty="0" err="1"/>
              <a:t>өндірісі</a:t>
            </a:r>
            <a:r>
              <a:rPr lang="ru-RU" dirty="0"/>
              <a:t> </a:t>
            </a:r>
            <a:r>
              <a:rPr lang="ru-RU" dirty="0" err="1"/>
              <a:t>дамыған</a:t>
            </a:r>
            <a:r>
              <a:rPr lang="ru-RU" dirty="0"/>
              <a:t> </a:t>
            </a:r>
            <a:r>
              <a:rPr lang="ru-RU" dirty="0" err="1"/>
              <a:t>елдер</a:t>
            </a:r>
            <a:r>
              <a:rPr lang="ru-RU" dirty="0"/>
              <a:t> </a:t>
            </a:r>
            <a:r>
              <a:rPr lang="ru-RU" dirty="0" err="1"/>
              <a:t>миллиардтаған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түсімдерінен</a:t>
            </a:r>
            <a:r>
              <a:rPr lang="ru-RU" dirty="0"/>
              <a:t> </a:t>
            </a:r>
            <a:r>
              <a:rPr lang="ru-RU" dirty="0" err="1"/>
              <a:t>айырады</a:t>
            </a:r>
            <a:r>
              <a:rPr lang="ru-RU" dirty="0"/>
              <a:t>. </a:t>
            </a:r>
            <a:r>
              <a:rPr lang="ru-RU" dirty="0" err="1"/>
              <a:t>Нәтижесінде</a:t>
            </a:r>
            <a:r>
              <a:rPr lang="ru-RU" dirty="0"/>
              <a:t>, </a:t>
            </a:r>
            <a:r>
              <a:rPr lang="ru-RU" dirty="0" err="1"/>
              <a:t>барлық</a:t>
            </a:r>
            <a:r>
              <a:rPr lang="ru-RU" dirty="0"/>
              <a:t> осы </a:t>
            </a:r>
            <a:r>
              <a:rPr lang="ru-RU" dirty="0" err="1"/>
              <a:t>қаражаттар</a:t>
            </a:r>
            <a:r>
              <a:rPr lang="ru-RU" dirty="0"/>
              <a:t> </a:t>
            </a:r>
            <a:r>
              <a:rPr lang="ru-RU" dirty="0" err="1"/>
              <a:t>офшорлық</a:t>
            </a:r>
            <a:r>
              <a:rPr lang="ru-RU" dirty="0"/>
              <a:t> </a:t>
            </a:r>
            <a:r>
              <a:rPr lang="ru-RU" dirty="0" err="1"/>
              <a:t>орталықтарда</a:t>
            </a:r>
            <a:r>
              <a:rPr lang="ru-RU" dirty="0"/>
              <a:t> </a:t>
            </a:r>
            <a:r>
              <a:rPr lang="ru-RU" dirty="0" err="1"/>
              <a:t>шоғырландырады</a:t>
            </a:r>
            <a:r>
              <a:rPr lang="ru-RU" dirty="0"/>
              <a:t>, </a:t>
            </a:r>
            <a:r>
              <a:rPr lang="ru-RU" dirty="0" err="1"/>
              <a:t>сонан</a:t>
            </a:r>
            <a:r>
              <a:rPr lang="ru-RU" dirty="0"/>
              <a:t> </a:t>
            </a:r>
            <a:r>
              <a:rPr lang="ru-RU" dirty="0" err="1"/>
              <a:t>соң</a:t>
            </a:r>
            <a:r>
              <a:rPr lang="ru-RU" dirty="0"/>
              <a:t> «</a:t>
            </a:r>
            <a:r>
              <a:rPr lang="ru-RU" dirty="0" err="1"/>
              <a:t>отанына</a:t>
            </a:r>
            <a:r>
              <a:rPr lang="ru-RU" dirty="0"/>
              <a:t>» </a:t>
            </a:r>
            <a:r>
              <a:rPr lang="ru-RU" dirty="0" err="1"/>
              <a:t>оралады</a:t>
            </a:r>
            <a:r>
              <a:rPr lang="ru-RU" dirty="0"/>
              <a:t>, </a:t>
            </a:r>
            <a:r>
              <a:rPr lang="ru-RU" dirty="0" err="1"/>
              <a:t>әйтсе</a:t>
            </a:r>
            <a:r>
              <a:rPr lang="ru-RU" dirty="0"/>
              <a:t> де </a:t>
            </a:r>
            <a:r>
              <a:rPr lang="ru-RU" dirty="0" err="1"/>
              <a:t>енді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жеңілдіктерді</a:t>
            </a:r>
            <a:r>
              <a:rPr lang="ru-RU" dirty="0"/>
              <a:t> ала </a:t>
            </a:r>
            <a:r>
              <a:rPr lang="ru-RU" dirty="0" err="1"/>
              <a:t>отырып</a:t>
            </a:r>
            <a:r>
              <a:rPr lang="ru-RU" dirty="0"/>
              <a:t>, «</a:t>
            </a:r>
            <a:r>
              <a:rPr lang="ru-RU" dirty="0" err="1"/>
              <a:t>шетелдік</a:t>
            </a:r>
            <a:r>
              <a:rPr lang="ru-RU" dirty="0"/>
              <a:t> инвестиция»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қайтады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Қазына</a:t>
            </a:r>
            <a:r>
              <a:rPr lang="ru-RU" dirty="0" smtClean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рет</a:t>
            </a:r>
            <a:r>
              <a:rPr lang="ru-RU" dirty="0"/>
              <a:t> </a:t>
            </a:r>
            <a:r>
              <a:rPr lang="ru-RU" dirty="0" err="1"/>
              <a:t>ұтылады</a:t>
            </a:r>
            <a:r>
              <a:rPr lang="ru-RU" dirty="0"/>
              <a:t>: </a:t>
            </a:r>
            <a:r>
              <a:rPr lang="ru-RU" dirty="0" err="1"/>
              <a:t>алдымен</a:t>
            </a:r>
            <a:r>
              <a:rPr lang="ru-RU" dirty="0"/>
              <a:t> </a:t>
            </a:r>
            <a:r>
              <a:rPr lang="ru-RU" dirty="0" err="1"/>
              <a:t>ұлттық</a:t>
            </a:r>
            <a:r>
              <a:rPr lang="ru-RU" dirty="0"/>
              <a:t> 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шетелге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төленбей</a:t>
            </a:r>
            <a:r>
              <a:rPr lang="ru-RU" dirty="0"/>
              <a:t> </a:t>
            </a:r>
            <a:r>
              <a:rPr lang="ru-RU" dirty="0" err="1"/>
              <a:t>әкетілсе</a:t>
            </a:r>
            <a:r>
              <a:rPr lang="ru-RU" dirty="0"/>
              <a:t> («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шайылу</a:t>
            </a:r>
            <a:r>
              <a:rPr lang="ru-RU" dirty="0"/>
              <a:t>»), </a:t>
            </a:r>
            <a:r>
              <a:rPr lang="ru-RU" dirty="0" err="1"/>
              <a:t>сонан</a:t>
            </a:r>
            <a:r>
              <a:rPr lang="ru-RU" dirty="0"/>
              <a:t> </a:t>
            </a:r>
            <a:r>
              <a:rPr lang="ru-RU" dirty="0" err="1"/>
              <a:t>соң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да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артықшылықтар</a:t>
            </a:r>
            <a:r>
              <a:rPr lang="ru-RU" dirty="0"/>
              <a:t> мен </a:t>
            </a:r>
            <a:r>
              <a:rPr lang="ru-RU" dirty="0" err="1"/>
              <a:t>жеңілдіктер</a:t>
            </a:r>
            <a:r>
              <a:rPr lang="ru-RU" dirty="0"/>
              <a:t> </a:t>
            </a:r>
            <a:r>
              <a:rPr lang="ru-RU" dirty="0" err="1"/>
              <a:t>алуды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етеотырып</a:t>
            </a:r>
            <a:r>
              <a:rPr lang="ru-RU" dirty="0"/>
              <a:t> </a:t>
            </a:r>
            <a:r>
              <a:rPr lang="ru-RU" dirty="0" err="1"/>
              <a:t>қайтады</a:t>
            </a:r>
            <a:r>
              <a:rPr lang="ru-RU" dirty="0"/>
              <a:t>.«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еліктірудің</a:t>
            </a:r>
            <a:r>
              <a:rPr lang="ru-RU" dirty="0"/>
              <a:t>» </a:t>
            </a:r>
            <a:r>
              <a:rPr lang="ru-RU" dirty="0" err="1"/>
              <a:t>салдарын</a:t>
            </a:r>
            <a:r>
              <a:rPr lang="ru-RU" dirty="0"/>
              <a:t> </a:t>
            </a:r>
            <a:r>
              <a:rPr lang="ru-RU" dirty="0" err="1"/>
              <a:t>бастарынан</a:t>
            </a:r>
            <a:r>
              <a:rPr lang="ru-RU" dirty="0"/>
              <a:t> </a:t>
            </a:r>
            <a:r>
              <a:rPr lang="ru-RU" dirty="0" err="1"/>
              <a:t>кешіріп</a:t>
            </a:r>
            <a:r>
              <a:rPr lang="ru-RU" dirty="0"/>
              <a:t> </a:t>
            </a:r>
            <a:r>
              <a:rPr lang="ru-RU" dirty="0" err="1"/>
              <a:t>отырған</a:t>
            </a:r>
            <a:r>
              <a:rPr lang="ru-RU" dirty="0"/>
              <a:t> </a:t>
            </a:r>
            <a:r>
              <a:rPr lang="ru-RU" dirty="0" err="1"/>
              <a:t>өндірісі</a:t>
            </a:r>
            <a:r>
              <a:rPr lang="ru-RU" dirty="0"/>
              <a:t> </a:t>
            </a:r>
            <a:r>
              <a:rPr lang="ru-RU" dirty="0" err="1"/>
              <a:t>дамыған</a:t>
            </a:r>
            <a:r>
              <a:rPr lang="ru-RU" dirty="0"/>
              <a:t> </a:t>
            </a:r>
            <a:r>
              <a:rPr lang="ru-RU" dirty="0" err="1"/>
              <a:t>мемлекеттер</a:t>
            </a:r>
            <a:r>
              <a:rPr lang="ru-RU" dirty="0"/>
              <a:t> капитал мен </a:t>
            </a:r>
            <a:r>
              <a:rPr lang="ru-RU" dirty="0" err="1"/>
              <a:t>салықтардың</a:t>
            </a:r>
            <a:r>
              <a:rPr lang="ru-RU" dirty="0"/>
              <a:t> </a:t>
            </a:r>
            <a:r>
              <a:rPr lang="ru-RU" dirty="0" err="1"/>
              <a:t>жылыстауымен</a:t>
            </a:r>
            <a:r>
              <a:rPr lang="ru-RU" dirty="0"/>
              <a:t> </a:t>
            </a:r>
            <a:r>
              <a:rPr lang="ru-RU" dirty="0" err="1"/>
              <a:t>саяси</a:t>
            </a:r>
            <a:r>
              <a:rPr lang="ru-RU" dirty="0"/>
              <a:t>,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экономикалық</a:t>
            </a:r>
            <a:r>
              <a:rPr lang="ru-RU" dirty="0"/>
              <a:t> </a:t>
            </a:r>
            <a:r>
              <a:rPr lang="ru-RU" dirty="0" err="1"/>
              <a:t>әдістермен</a:t>
            </a:r>
            <a:r>
              <a:rPr lang="ru-RU" dirty="0"/>
              <a:t> </a:t>
            </a:r>
            <a:r>
              <a:rPr lang="ru-RU" dirty="0" err="1"/>
              <a:t>күресуде</a:t>
            </a:r>
            <a:r>
              <a:rPr lang="ru-RU" dirty="0"/>
              <a:t>. 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халықаралық</a:t>
            </a:r>
            <a:r>
              <a:rPr lang="ru-RU" dirty="0"/>
              <a:t> </a:t>
            </a:r>
            <a:r>
              <a:rPr lang="ru-RU" dirty="0" err="1"/>
              <a:t>офшорлық</a:t>
            </a:r>
            <a:r>
              <a:rPr lang="ru-RU" dirty="0"/>
              <a:t> </a:t>
            </a:r>
            <a:r>
              <a:rPr lang="ru-RU" dirty="0" err="1"/>
              <a:t>аймақтарда</a:t>
            </a:r>
            <a:r>
              <a:rPr lang="ru-RU" dirty="0"/>
              <a:t> </a:t>
            </a:r>
            <a:r>
              <a:rPr lang="ru-RU" dirty="0" err="1"/>
              <a:t>құрылған</a:t>
            </a:r>
            <a:r>
              <a:rPr lang="ru-RU" dirty="0"/>
              <a:t> </a:t>
            </a:r>
            <a:r>
              <a:rPr lang="ru-RU" dirty="0" err="1"/>
              <a:t>фирмалар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«</a:t>
            </a:r>
            <a:r>
              <a:rPr lang="ru-RU" dirty="0" err="1"/>
              <a:t>қолайсыз</a:t>
            </a:r>
            <a:r>
              <a:rPr lang="ru-RU" dirty="0"/>
              <a:t>» </a:t>
            </a:r>
            <a:r>
              <a:rPr lang="ru-RU" dirty="0" err="1"/>
              <a:t>бедел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.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фирмалар</a:t>
            </a:r>
            <a:r>
              <a:rPr lang="ru-RU" dirty="0"/>
              <a:t> </a:t>
            </a:r>
            <a:r>
              <a:rPr lang="ru-RU" dirty="0" err="1"/>
              <a:t>кеден</a:t>
            </a:r>
            <a:r>
              <a:rPr lang="ru-RU" dirty="0"/>
              <a:t> </a:t>
            </a:r>
            <a:r>
              <a:rPr lang="ru-RU" dirty="0" err="1"/>
              <a:t>жеңілдігіне</a:t>
            </a:r>
            <a:r>
              <a:rPr lang="ru-RU" dirty="0"/>
              <a:t>, </a:t>
            </a:r>
            <a:r>
              <a:rPr lang="ru-RU" dirty="0" err="1"/>
              <a:t>арзан</a:t>
            </a:r>
            <a:r>
              <a:rPr lang="ru-RU" dirty="0"/>
              <a:t> </a:t>
            </a:r>
            <a:r>
              <a:rPr lang="ru-RU" dirty="0" err="1"/>
              <a:t>несиелерге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қолдауға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бола </a:t>
            </a:r>
            <a:r>
              <a:rPr lang="ru-RU" dirty="0" err="1"/>
              <a:t>алмайды</a:t>
            </a:r>
            <a:r>
              <a:rPr lang="ru-RU" dirty="0"/>
              <a:t>. Кей </a:t>
            </a:r>
            <a:r>
              <a:rPr lang="ru-RU" dirty="0" err="1"/>
              <a:t>жағдайларда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инвестицияның</a:t>
            </a:r>
            <a:r>
              <a:rPr lang="ru-RU" dirty="0"/>
              <a:t> </a:t>
            </a:r>
            <a:r>
              <a:rPr lang="ru-RU" dirty="0" err="1"/>
              <a:t>заңдылығын</a:t>
            </a:r>
            <a:r>
              <a:rPr lang="ru-RU" dirty="0"/>
              <a:t> </a:t>
            </a:r>
            <a:r>
              <a:rPr lang="ru-RU" dirty="0" err="1"/>
              <a:t>арнайы</a:t>
            </a:r>
            <a:r>
              <a:rPr lang="ru-RU" dirty="0"/>
              <a:t> </a:t>
            </a:r>
            <a:r>
              <a:rPr lang="ru-RU" dirty="0" err="1"/>
              <a:t>растауын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етіледі</a:t>
            </a:r>
            <a:r>
              <a:rPr lang="ru-RU" dirty="0"/>
              <a:t>.</a:t>
            </a:r>
          </a:p>
          <a:p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, </a:t>
            </a:r>
            <a:r>
              <a:rPr lang="ru-RU" dirty="0" err="1"/>
              <a:t>ұлттық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заңдылықтарында</a:t>
            </a:r>
            <a:r>
              <a:rPr lang="ru-RU" dirty="0"/>
              <a:t> </a:t>
            </a:r>
            <a:r>
              <a:rPr lang="ru-RU" dirty="0" err="1"/>
              <a:t>капиталдың</a:t>
            </a:r>
            <a:r>
              <a:rPr lang="ru-RU" dirty="0"/>
              <a:t> «</a:t>
            </a:r>
            <a:r>
              <a:rPr lang="ru-RU" dirty="0" err="1"/>
              <a:t>резиденттілігі</a:t>
            </a:r>
            <a:r>
              <a:rPr lang="ru-RU" dirty="0"/>
              <a:t>» </a:t>
            </a:r>
            <a:r>
              <a:rPr lang="ru-RU" dirty="0" err="1"/>
              <a:t>принципі</a:t>
            </a:r>
            <a:r>
              <a:rPr lang="ru-RU" dirty="0"/>
              <a:t> </a:t>
            </a:r>
            <a:r>
              <a:rPr lang="ru-RU" dirty="0" err="1"/>
              <a:t>белгіленеді</a:t>
            </a:r>
            <a:r>
              <a:rPr lang="ru-RU" dirty="0"/>
              <a:t>, </a:t>
            </a: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мемлекет</a:t>
            </a:r>
            <a:r>
              <a:rPr lang="ru-RU" dirty="0"/>
              <a:t> </a:t>
            </a:r>
            <a:r>
              <a:rPr lang="ru-RU" dirty="0" err="1"/>
              <a:t>өзінің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юрисдикциясының</a:t>
            </a:r>
            <a:r>
              <a:rPr lang="ru-RU" dirty="0"/>
              <a:t> ел </a:t>
            </a:r>
            <a:r>
              <a:rPr lang="ru-RU" dirty="0" err="1"/>
              <a:t>шекарасының</a:t>
            </a:r>
            <a:r>
              <a:rPr lang="ru-RU" dirty="0"/>
              <a:t> </a:t>
            </a:r>
            <a:r>
              <a:rPr lang="ru-RU" dirty="0" err="1"/>
              <a:t>аумағынан</a:t>
            </a:r>
            <a:r>
              <a:rPr lang="ru-RU" dirty="0"/>
              <a:t> </a:t>
            </a:r>
            <a:r>
              <a:rPr lang="ru-RU" dirty="0" err="1"/>
              <a:t>тыс</a:t>
            </a:r>
            <a:r>
              <a:rPr lang="ru-RU" dirty="0"/>
              <a:t> </a:t>
            </a:r>
            <a:r>
              <a:rPr lang="ru-RU" dirty="0" err="1"/>
              <a:t>жерлерге</a:t>
            </a:r>
            <a:r>
              <a:rPr lang="ru-RU" dirty="0"/>
              <a:t> </a:t>
            </a:r>
            <a:r>
              <a:rPr lang="ru-RU" dirty="0" err="1"/>
              <a:t>таралуын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</a:t>
            </a:r>
            <a:r>
              <a:rPr lang="ru-RU" dirty="0"/>
              <a:t>. </a:t>
            </a:r>
            <a:r>
              <a:rPr lang="ru-RU" dirty="0" err="1"/>
              <a:t>Капиталдың</a:t>
            </a:r>
            <a:r>
              <a:rPr lang="ru-RU" dirty="0"/>
              <a:t> </a:t>
            </a:r>
            <a:r>
              <a:rPr lang="ru-RU" dirty="0" err="1"/>
              <a:t>қозғалысымен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лицензиялау</a:t>
            </a:r>
            <a:r>
              <a:rPr lang="ru-RU" dirty="0"/>
              <a:t>, </a:t>
            </a:r>
            <a:r>
              <a:rPr lang="ru-RU" dirty="0" err="1"/>
              <a:t>капиталды</a:t>
            </a:r>
            <a:r>
              <a:rPr lang="ru-RU" dirty="0"/>
              <a:t> </a:t>
            </a:r>
            <a:r>
              <a:rPr lang="ru-RU" dirty="0" err="1"/>
              <a:t>шетке</a:t>
            </a:r>
            <a:r>
              <a:rPr lang="ru-RU" dirty="0"/>
              <a:t> </a:t>
            </a:r>
            <a:r>
              <a:rPr lang="ru-RU" dirty="0" err="1"/>
              <a:t>шығаруға</a:t>
            </a:r>
            <a:r>
              <a:rPr lang="ru-RU" dirty="0"/>
              <a:t> </a:t>
            </a:r>
            <a:r>
              <a:rPr lang="ru-RU" dirty="0" err="1"/>
              <a:t>салықтар</a:t>
            </a:r>
            <a:r>
              <a:rPr lang="ru-RU" dirty="0"/>
              <a:t> </a:t>
            </a:r>
            <a:r>
              <a:rPr lang="ru-RU" dirty="0" err="1"/>
              <a:t>енгізіледі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 </a:t>
            </a:r>
            <a:r>
              <a:rPr lang="ru-RU" dirty="0" err="1"/>
              <a:t>мемлекеттер</a:t>
            </a:r>
            <a:r>
              <a:rPr lang="ru-RU" dirty="0"/>
              <a:t> </a:t>
            </a:r>
            <a:r>
              <a:rPr lang="ru-RU" dirty="0" err="1"/>
              <a:t>аумағында</a:t>
            </a:r>
            <a:r>
              <a:rPr lang="ru-RU" dirty="0"/>
              <a:t> </a:t>
            </a:r>
            <a:r>
              <a:rPr lang="ru-RU" dirty="0" err="1"/>
              <a:t>өздерінің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айлақтары</a:t>
            </a:r>
            <a:r>
              <a:rPr lang="ru-RU" dirty="0"/>
              <a:t> мен </a:t>
            </a:r>
            <a:r>
              <a:rPr lang="ru-RU" dirty="0" err="1"/>
              <a:t>орталықтары</a:t>
            </a:r>
            <a:r>
              <a:rPr lang="ru-RU" dirty="0"/>
              <a:t> (Нью-</a:t>
            </a:r>
            <a:r>
              <a:rPr lang="ru-RU" dirty="0" err="1"/>
              <a:t>Йорктегі</a:t>
            </a:r>
            <a:r>
              <a:rPr lang="ru-RU" dirty="0"/>
              <a:t> </a:t>
            </a:r>
            <a:r>
              <a:rPr lang="ru-RU" dirty="0" err="1"/>
              <a:t>офшорлық</a:t>
            </a:r>
            <a:r>
              <a:rPr lang="ru-RU" dirty="0"/>
              <a:t> </a:t>
            </a:r>
            <a:r>
              <a:rPr lang="ru-RU" dirty="0" err="1"/>
              <a:t>банктік</a:t>
            </a:r>
            <a:r>
              <a:rPr lang="ru-RU" dirty="0"/>
              <a:t> </a:t>
            </a:r>
            <a:r>
              <a:rPr lang="ru-RU" dirty="0" err="1"/>
              <a:t>аймақ</a:t>
            </a:r>
            <a:r>
              <a:rPr lang="ru-RU" dirty="0"/>
              <a:t>, </a:t>
            </a:r>
            <a:r>
              <a:rPr lang="ru-RU" dirty="0" err="1"/>
              <a:t>Лондондағы</a:t>
            </a:r>
            <a:r>
              <a:rPr lang="ru-RU" dirty="0"/>
              <a:t>, </a:t>
            </a:r>
            <a:r>
              <a:rPr lang="ru-RU" dirty="0" err="1"/>
              <a:t>Париждегі</a:t>
            </a:r>
            <a:r>
              <a:rPr lang="ru-RU" dirty="0"/>
              <a:t>, </a:t>
            </a:r>
            <a:r>
              <a:rPr lang="ru-RU" dirty="0" err="1"/>
              <a:t>Майндағы</a:t>
            </a:r>
            <a:r>
              <a:rPr lang="ru-RU" dirty="0"/>
              <a:t> </a:t>
            </a:r>
            <a:r>
              <a:rPr lang="ru-RU" dirty="0" err="1"/>
              <a:t>Франкфурттегі</a:t>
            </a:r>
            <a:r>
              <a:rPr lang="ru-RU" dirty="0"/>
              <a:t>, </a:t>
            </a:r>
            <a:r>
              <a:rPr lang="ru-RU" dirty="0" err="1"/>
              <a:t>Монреалдегі</a:t>
            </a:r>
            <a:r>
              <a:rPr lang="ru-RU" dirty="0"/>
              <a:t> </a:t>
            </a:r>
            <a:r>
              <a:rPr lang="ru-RU" dirty="0" err="1"/>
              <a:t>офшорлық</a:t>
            </a:r>
            <a:r>
              <a:rPr lang="ru-RU" dirty="0"/>
              <a:t> </a:t>
            </a:r>
            <a:r>
              <a:rPr lang="ru-RU" dirty="0" err="1"/>
              <a:t>аймақтар</a:t>
            </a:r>
            <a:r>
              <a:rPr lang="ru-RU" dirty="0"/>
              <a:t>)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 </a:t>
            </a:r>
            <a:r>
              <a:rPr lang="ru-RU" dirty="0" err="1"/>
              <a:t>құрылады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97459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 err="1"/>
              <a:t>Офшорлық</a:t>
            </a:r>
            <a:r>
              <a:rPr lang="ru-RU" dirty="0"/>
              <a:t> </a:t>
            </a:r>
            <a:r>
              <a:rPr lang="ru-RU" dirty="0" err="1"/>
              <a:t>аймақтар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шарының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нүктесіне</a:t>
            </a:r>
            <a:r>
              <a:rPr lang="ru-RU" dirty="0"/>
              <a:t> </a:t>
            </a:r>
            <a:r>
              <a:rPr lang="ru-RU" dirty="0" err="1"/>
              <a:t>шоғырланған</a:t>
            </a:r>
            <a:r>
              <a:rPr lang="ru-RU" dirty="0"/>
              <a:t>.</a:t>
            </a:r>
            <a:br>
              <a:rPr lang="ru-RU" dirty="0"/>
            </a:br>
            <a:r>
              <a:rPr lang="ru-RU" i="1" dirty="0" err="1">
                <a:solidFill>
                  <a:srgbClr val="FF0000"/>
                </a:solidFill>
              </a:rPr>
              <a:t>Кариб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бассейні</a:t>
            </a:r>
            <a:r>
              <a:rPr lang="ru-RU" i="1" dirty="0">
                <a:solidFill>
                  <a:srgbClr val="FF0000"/>
                </a:solidFill>
              </a:rPr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Багам </a:t>
            </a:r>
            <a:r>
              <a:rPr lang="ru-RU" i="1" dirty="0" err="1"/>
              <a:t>аралдары</a:t>
            </a:r>
            <a:r>
              <a:rPr lang="ru-RU" dirty="0"/>
              <a:t> (</a:t>
            </a:r>
            <a:r>
              <a:rPr lang="ru-RU" dirty="0" err="1"/>
              <a:t>табыс</a:t>
            </a:r>
            <a:r>
              <a:rPr lang="ru-RU" dirty="0"/>
              <a:t> </a:t>
            </a:r>
            <a:r>
              <a:rPr lang="ru-RU" dirty="0" err="1"/>
              <a:t>салығы</a:t>
            </a:r>
            <a:r>
              <a:rPr lang="ru-RU" dirty="0"/>
              <a:t>, </a:t>
            </a:r>
            <a:r>
              <a:rPr lang="ru-RU" dirty="0" err="1"/>
              <a:t>корпорацияларға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салу, </a:t>
            </a:r>
            <a:r>
              <a:rPr lang="ru-RU" dirty="0" err="1"/>
              <a:t>тауарларды</a:t>
            </a:r>
            <a:r>
              <a:rPr lang="ru-RU" dirty="0"/>
              <a:t> </a:t>
            </a:r>
            <a:r>
              <a:rPr lang="ru-RU" dirty="0" err="1"/>
              <a:t>сатуға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салықтар</a:t>
            </a:r>
            <a:r>
              <a:rPr lang="ru-RU" dirty="0"/>
              <a:t>, </a:t>
            </a:r>
            <a:r>
              <a:rPr lang="ru-RU" dirty="0" err="1"/>
              <a:t>мұраға</a:t>
            </a:r>
            <a:r>
              <a:rPr lang="ru-RU" dirty="0"/>
              <a:t> беру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сыйға</a:t>
            </a:r>
            <a:r>
              <a:rPr lang="ru-RU" dirty="0"/>
              <a:t> </a:t>
            </a:r>
            <a:r>
              <a:rPr lang="ru-RU" dirty="0" err="1">
                <a:hlinkClick r:id="rId2"/>
              </a:rPr>
              <a:t>тартуға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салынатын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салықтар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жоқ</a:t>
            </a:r>
            <a:r>
              <a:rPr lang="ru-RU" dirty="0"/>
              <a:t>, </a:t>
            </a:r>
            <a:r>
              <a:rPr lang="ru-RU" dirty="0" err="1"/>
              <a:t>жыл</a:t>
            </a:r>
            <a:r>
              <a:rPr lang="ru-RU" dirty="0"/>
              <a:t> </a:t>
            </a:r>
            <a:r>
              <a:rPr lang="ru-RU" dirty="0" err="1"/>
              <a:t>сайынғы</a:t>
            </a:r>
            <a:r>
              <a:rPr lang="ru-RU" dirty="0"/>
              <a:t> 100 АҚШ доллары </a:t>
            </a:r>
            <a:r>
              <a:rPr lang="ru-RU" dirty="0" err="1"/>
              <a:t>болатын</a:t>
            </a:r>
            <a:r>
              <a:rPr lang="ru-RU" dirty="0"/>
              <a:t> 396 банк </a:t>
            </a:r>
            <a:r>
              <a:rPr lang="ru-RU" dirty="0" err="1"/>
              <a:t>тіркелген</a:t>
            </a:r>
            <a:r>
              <a:rPr lang="ru-RU" dirty="0"/>
              <a:t>);</a:t>
            </a:r>
            <a:br>
              <a:rPr lang="ru-RU" dirty="0"/>
            </a:br>
            <a:endParaRPr lang="ru-RU" dirty="0"/>
          </a:p>
          <a:p>
            <a:r>
              <a:rPr lang="ru-RU" i="1" dirty="0" err="1" smtClean="0"/>
              <a:t>Вергин</a:t>
            </a:r>
            <a:r>
              <a:rPr lang="ru-RU" i="1" dirty="0" smtClean="0"/>
              <a:t> </a:t>
            </a:r>
            <a:r>
              <a:rPr lang="ru-RU" i="1" dirty="0" err="1"/>
              <a:t>аралдары</a:t>
            </a:r>
            <a:r>
              <a:rPr lang="ru-RU" dirty="0"/>
              <a:t> (</a:t>
            </a:r>
            <a:r>
              <a:rPr lang="ru-RU" dirty="0" err="1"/>
              <a:t>жыл</a:t>
            </a:r>
            <a:r>
              <a:rPr lang="ru-RU" dirty="0"/>
              <a:t> </a:t>
            </a:r>
            <a:r>
              <a:rPr lang="ru-RU" dirty="0" err="1"/>
              <a:t>сайынғы</a:t>
            </a:r>
            <a:r>
              <a:rPr lang="ru-RU" dirty="0"/>
              <a:t> алым 300 АҚШ доллары);</a:t>
            </a:r>
            <a:br>
              <a:rPr lang="ru-RU" dirty="0"/>
            </a:br>
            <a:endParaRPr lang="ru-RU" dirty="0"/>
          </a:p>
          <a:p>
            <a:r>
              <a:rPr lang="ru-RU" i="1" dirty="0" smtClean="0"/>
              <a:t>Кайман </a:t>
            </a:r>
            <a:r>
              <a:rPr lang="ru-RU" i="1" dirty="0" err="1"/>
              <a:t>аралдары</a:t>
            </a:r>
            <a:r>
              <a:rPr lang="ru-RU" dirty="0"/>
              <a:t>(</a:t>
            </a:r>
            <a:r>
              <a:rPr lang="ru-RU" dirty="0" err="1"/>
              <a:t>коммерциялық</a:t>
            </a:r>
            <a:r>
              <a:rPr lang="ru-RU" dirty="0"/>
              <a:t> </a:t>
            </a:r>
            <a:r>
              <a:rPr lang="ru-RU" dirty="0" err="1"/>
              <a:t>құпияны</a:t>
            </a:r>
            <a:r>
              <a:rPr lang="ru-RU" dirty="0"/>
              <a:t> </a:t>
            </a:r>
            <a:r>
              <a:rPr lang="ru-RU" dirty="0" err="1"/>
              <a:t>қатаң</a:t>
            </a:r>
            <a:r>
              <a:rPr lang="ru-RU" dirty="0"/>
              <a:t> </a:t>
            </a:r>
            <a:r>
              <a:rPr lang="ru-RU" dirty="0" err="1"/>
              <a:t>сақтау</a:t>
            </a:r>
            <a:r>
              <a:rPr lang="ru-RU" dirty="0"/>
              <a:t>, </a:t>
            </a:r>
            <a:r>
              <a:rPr lang="ru-RU" dirty="0" err="1"/>
              <a:t>құрылтайшылар</a:t>
            </a:r>
            <a:r>
              <a:rPr lang="ru-RU" dirty="0"/>
              <a:t> </a:t>
            </a:r>
            <a:r>
              <a:rPr lang="ru-RU" dirty="0" err="1"/>
              <a:t>жөнінде</a:t>
            </a:r>
            <a:r>
              <a:rPr lang="ru-RU" dirty="0"/>
              <a:t> </a:t>
            </a:r>
            <a:r>
              <a:rPr lang="ru-RU" dirty="0" err="1"/>
              <a:t>құпияны</a:t>
            </a:r>
            <a:r>
              <a:rPr lang="ru-RU" dirty="0"/>
              <a:t> </a:t>
            </a:r>
            <a:r>
              <a:rPr lang="ru-RU" dirty="0" err="1"/>
              <a:t>сақтау</a:t>
            </a:r>
            <a:r>
              <a:rPr lang="ru-RU" dirty="0"/>
              <a:t>, </a:t>
            </a:r>
            <a:r>
              <a:rPr lang="ru-RU" dirty="0" err="1"/>
              <a:t>салықтар</a:t>
            </a:r>
            <a:r>
              <a:rPr lang="ru-RU" dirty="0"/>
              <a:t> </a:t>
            </a:r>
            <a:r>
              <a:rPr lang="ru-RU" dirty="0" err="1"/>
              <a:t>мүлдем</a:t>
            </a:r>
            <a:r>
              <a:rPr lang="ru-RU" dirty="0"/>
              <a:t> </a:t>
            </a:r>
            <a:r>
              <a:rPr lang="ru-RU" dirty="0" err="1"/>
              <a:t>жоқтың</a:t>
            </a:r>
            <a:r>
              <a:rPr lang="ru-RU" dirty="0"/>
              <a:t> </a:t>
            </a:r>
            <a:r>
              <a:rPr lang="ru-RU" dirty="0" err="1"/>
              <a:t>қасы</a:t>
            </a:r>
            <a:r>
              <a:rPr lang="ru-RU" dirty="0"/>
              <a:t>, 56 банк </a:t>
            </a:r>
            <a:r>
              <a:rPr lang="ru-RU" dirty="0" err="1"/>
              <a:t>тіркелген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2265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kk-KZ" b="1" dirty="0" smtClean="0"/>
              <a:t>Лекция мақсаты: </a:t>
            </a:r>
            <a:r>
              <a:rPr lang="kk-KZ" dirty="0" smtClean="0"/>
              <a:t>Халықаралық салықтық жоспарлаудың құрылымын, мағынасын  оқытып, үйрету.</a:t>
            </a:r>
            <a:endParaRPr lang="ru-RU" dirty="0" smtClean="0"/>
          </a:p>
          <a:p>
            <a:r>
              <a:rPr lang="kk-KZ" b="1" dirty="0" smtClean="0"/>
              <a:t>Лекция   </a:t>
            </a:r>
            <a:r>
              <a:rPr lang="kk-KZ" b="1" dirty="0"/>
              <a:t>сұрақтары:</a:t>
            </a:r>
            <a:endParaRPr lang="ru-RU" dirty="0"/>
          </a:p>
          <a:p>
            <a:r>
              <a:rPr lang="kk-KZ" dirty="0"/>
              <a:t>1.Халықаралық салықтық жоспарлау туралы ұғым.</a:t>
            </a:r>
            <a:endParaRPr lang="ru-RU" dirty="0"/>
          </a:p>
          <a:p>
            <a:r>
              <a:rPr lang="kk-KZ" dirty="0"/>
              <a:t>2.Халықаралық салықтық жоспарлаудың қажеттілігі және оның міндеті.</a:t>
            </a:r>
            <a:endParaRPr lang="ru-RU" dirty="0"/>
          </a:p>
          <a:p>
            <a:r>
              <a:rPr lang="kk-KZ" dirty="0"/>
              <a:t>3.Әлемдік экономикадағы салықтық жоспарлау</a:t>
            </a:r>
            <a:endParaRPr lang="ru-RU" dirty="0"/>
          </a:p>
          <a:p>
            <a:r>
              <a:rPr lang="kk-KZ" dirty="0"/>
              <a:t>4.Халықаралық салықтық жоспарлаудың түрлері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57282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/>
              <a:t>Жерорта</a:t>
            </a:r>
            <a:r>
              <a:rPr lang="ru-RU" i="1" dirty="0"/>
              <a:t> </a:t>
            </a:r>
            <a:r>
              <a:rPr lang="ru-RU" i="1" dirty="0" err="1"/>
              <a:t>теңізі</a:t>
            </a:r>
            <a:r>
              <a:rPr lang="ru-RU" i="1" dirty="0"/>
              <a:t> </a:t>
            </a:r>
            <a:r>
              <a:rPr lang="ru-RU" i="1" dirty="0" err="1"/>
              <a:t>бассейні</a:t>
            </a:r>
            <a:r>
              <a:rPr lang="ru-RU" i="1" dirty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r>
              <a:rPr lang="ru-RU" sz="5500" dirty="0"/>
              <a:t/>
            </a:r>
            <a:br>
              <a:rPr lang="ru-RU" sz="5500" dirty="0"/>
            </a:br>
            <a:r>
              <a:rPr lang="ru-RU" sz="5500" i="1" dirty="0" smtClean="0"/>
              <a:t>Андорра</a:t>
            </a:r>
            <a:r>
              <a:rPr lang="ru-RU" sz="5500" dirty="0"/>
              <a:t> (</a:t>
            </a:r>
            <a:r>
              <a:rPr lang="ru-RU" sz="5500" dirty="0" err="1"/>
              <a:t>корпорацияларға</a:t>
            </a:r>
            <a:r>
              <a:rPr lang="ru-RU" sz="5500" dirty="0"/>
              <a:t> </a:t>
            </a:r>
            <a:r>
              <a:rPr lang="ru-RU" sz="5500" dirty="0" err="1"/>
              <a:t>салық</a:t>
            </a:r>
            <a:r>
              <a:rPr lang="ru-RU" sz="5500" dirty="0"/>
              <a:t> </a:t>
            </a:r>
            <a:r>
              <a:rPr lang="ru-RU" sz="5500" dirty="0" err="1"/>
              <a:t>салынбайды</a:t>
            </a:r>
            <a:r>
              <a:rPr lang="ru-RU" sz="5500" dirty="0"/>
              <a:t>, </a:t>
            </a:r>
            <a:r>
              <a:rPr lang="ru-RU" sz="5500" dirty="0" err="1"/>
              <a:t>табыс</a:t>
            </a:r>
            <a:r>
              <a:rPr lang="ru-RU" sz="5500" dirty="0"/>
              <a:t> </a:t>
            </a:r>
            <a:r>
              <a:rPr lang="ru-RU" sz="5500" dirty="0" err="1"/>
              <a:t>салығы</a:t>
            </a:r>
            <a:r>
              <a:rPr lang="ru-RU" sz="5500" dirty="0"/>
              <a:t> мен </a:t>
            </a:r>
            <a:r>
              <a:rPr lang="ru-RU" sz="5500" dirty="0" err="1"/>
              <a:t>табыс</a:t>
            </a:r>
            <a:r>
              <a:rPr lang="ru-RU" sz="5500" dirty="0"/>
              <a:t> </a:t>
            </a:r>
            <a:r>
              <a:rPr lang="ru-RU" sz="5500" dirty="0" err="1"/>
              <a:t>көздеріне</a:t>
            </a:r>
            <a:r>
              <a:rPr lang="ru-RU" sz="5500" dirty="0"/>
              <a:t> </a:t>
            </a:r>
            <a:r>
              <a:rPr lang="ru-RU" sz="5500" dirty="0" err="1"/>
              <a:t>салық</a:t>
            </a:r>
            <a:r>
              <a:rPr lang="ru-RU" sz="5500" dirty="0"/>
              <a:t> </a:t>
            </a:r>
            <a:r>
              <a:rPr lang="ru-RU" sz="5500" dirty="0" err="1"/>
              <a:t>салынбайды</a:t>
            </a:r>
            <a:r>
              <a:rPr lang="ru-RU" sz="5500" dirty="0"/>
              <a:t>);</a:t>
            </a:r>
            <a:br>
              <a:rPr lang="ru-RU" sz="5500" dirty="0"/>
            </a:br>
            <a:endParaRPr lang="ru-RU" sz="5500" dirty="0"/>
          </a:p>
          <a:p>
            <a:r>
              <a:rPr lang="ru-RU" sz="5500" i="1" dirty="0" smtClean="0"/>
              <a:t>Гибралтар</a:t>
            </a:r>
            <a:r>
              <a:rPr lang="ru-RU" sz="5500" dirty="0"/>
              <a:t> (</a:t>
            </a:r>
            <a:r>
              <a:rPr lang="ru-RU" sz="5500" dirty="0" err="1"/>
              <a:t>табыс</a:t>
            </a:r>
            <a:r>
              <a:rPr lang="ru-RU" sz="5500" dirty="0"/>
              <a:t> </a:t>
            </a:r>
            <a:r>
              <a:rPr lang="ru-RU" sz="5500" dirty="0" err="1"/>
              <a:t>салығы</a:t>
            </a:r>
            <a:r>
              <a:rPr lang="ru-RU" sz="5500" dirty="0"/>
              <a:t> 2%, </a:t>
            </a:r>
            <a:r>
              <a:rPr lang="ru-RU" sz="5500" dirty="0" err="1"/>
              <a:t>жыл</a:t>
            </a:r>
            <a:r>
              <a:rPr lang="ru-RU" sz="5500" dirty="0"/>
              <a:t> </a:t>
            </a:r>
            <a:r>
              <a:rPr lang="ru-RU" sz="5500" dirty="0" err="1"/>
              <a:t>сайынғы</a:t>
            </a:r>
            <a:r>
              <a:rPr lang="ru-RU" sz="5500" dirty="0"/>
              <a:t> алым 225 фунт стерлинг, </a:t>
            </a:r>
            <a:r>
              <a:rPr lang="ru-RU" sz="5500" dirty="0" err="1"/>
              <a:t>мәміледен</a:t>
            </a:r>
            <a:r>
              <a:rPr lang="ru-RU" sz="5500" dirty="0"/>
              <a:t> </a:t>
            </a:r>
            <a:r>
              <a:rPr lang="ru-RU" sz="5500" dirty="0" err="1"/>
              <a:t>алынатын</a:t>
            </a:r>
            <a:r>
              <a:rPr lang="ru-RU" sz="5500" dirty="0"/>
              <a:t> </a:t>
            </a:r>
            <a:r>
              <a:rPr lang="ru-RU" sz="5500" dirty="0" err="1"/>
              <a:t>салық</a:t>
            </a:r>
            <a:r>
              <a:rPr lang="ru-RU" sz="5500" dirty="0"/>
              <a:t> 0,25%, </a:t>
            </a:r>
            <a:r>
              <a:rPr lang="ru-RU" sz="5500" dirty="0" err="1"/>
              <a:t>аймақ</a:t>
            </a:r>
            <a:r>
              <a:rPr lang="ru-RU" sz="5500" dirty="0"/>
              <a:t> </a:t>
            </a:r>
            <a:r>
              <a:rPr lang="ru-RU" sz="5500" dirty="0" err="1"/>
              <a:t>кеме</a:t>
            </a:r>
            <a:r>
              <a:rPr lang="ru-RU" sz="5500" dirty="0"/>
              <a:t> </a:t>
            </a:r>
            <a:r>
              <a:rPr lang="ru-RU" sz="5500" dirty="0" err="1"/>
              <a:t>иелері</a:t>
            </a:r>
            <a:r>
              <a:rPr lang="ru-RU" sz="5500" dirty="0"/>
              <a:t> мен </a:t>
            </a:r>
            <a:r>
              <a:rPr lang="ru-RU" sz="5500" dirty="0" err="1"/>
              <a:t>жылжымайтын</a:t>
            </a:r>
            <a:r>
              <a:rPr lang="ru-RU" sz="5500" dirty="0"/>
              <a:t> </a:t>
            </a:r>
            <a:r>
              <a:rPr lang="ru-RU" sz="5500" dirty="0" err="1"/>
              <a:t>мүлік</a:t>
            </a:r>
            <a:r>
              <a:rPr lang="ru-RU" sz="5500" dirty="0"/>
              <a:t> </a:t>
            </a:r>
            <a:r>
              <a:rPr lang="ru-RU" sz="5500" dirty="0" err="1"/>
              <a:t>иелері</a:t>
            </a:r>
            <a:r>
              <a:rPr lang="ru-RU" sz="5500" dirty="0"/>
              <a:t>, </a:t>
            </a:r>
            <a:r>
              <a:rPr lang="ru-RU" sz="5500" dirty="0" err="1"/>
              <a:t>инвестициялық</a:t>
            </a:r>
            <a:r>
              <a:rPr lang="ru-RU" sz="5500" dirty="0"/>
              <a:t> холдинг </a:t>
            </a:r>
            <a:r>
              <a:rPr lang="ru-RU" sz="5500" dirty="0" err="1"/>
              <a:t>және</a:t>
            </a:r>
            <a:r>
              <a:rPr lang="ru-RU" sz="5500" dirty="0"/>
              <a:t> </a:t>
            </a:r>
            <a:r>
              <a:rPr lang="ru-RU" sz="5500" dirty="0" err="1"/>
              <a:t>сауда-делдалдық</a:t>
            </a:r>
            <a:r>
              <a:rPr lang="ru-RU" sz="5500" dirty="0"/>
              <a:t> </a:t>
            </a:r>
            <a:r>
              <a:rPr lang="ru-RU" sz="5500" dirty="0" err="1"/>
              <a:t>операцияларға</a:t>
            </a:r>
            <a:r>
              <a:rPr lang="ru-RU" sz="5500" dirty="0"/>
              <a:t> </a:t>
            </a:r>
            <a:r>
              <a:rPr lang="ru-RU" sz="5500" dirty="0" err="1"/>
              <a:t>барынша</a:t>
            </a:r>
            <a:r>
              <a:rPr lang="ru-RU" sz="5500" dirty="0"/>
              <a:t> </a:t>
            </a:r>
            <a:r>
              <a:rPr lang="ru-RU" sz="5500" dirty="0" err="1"/>
              <a:t>қолайлы</a:t>
            </a:r>
            <a:r>
              <a:rPr lang="ru-RU" sz="5500" dirty="0"/>
              <a:t>);</a:t>
            </a:r>
            <a:br>
              <a:rPr lang="ru-RU" sz="5500" dirty="0"/>
            </a:br>
            <a:endParaRPr lang="ru-RU" sz="5500" dirty="0"/>
          </a:p>
          <a:p>
            <a:r>
              <a:rPr lang="ru-RU" sz="5500" i="1" dirty="0" smtClean="0"/>
              <a:t>Монако</a:t>
            </a:r>
            <a:r>
              <a:rPr lang="ru-RU" sz="5500" dirty="0"/>
              <a:t> (</a:t>
            </a:r>
            <a:r>
              <a:rPr lang="ru-RU" sz="5500" dirty="0" err="1"/>
              <a:t>жеке</a:t>
            </a:r>
            <a:r>
              <a:rPr lang="ru-RU" sz="5500" dirty="0"/>
              <a:t> </a:t>
            </a:r>
            <a:r>
              <a:rPr lang="ru-RU" sz="5500" dirty="0" err="1"/>
              <a:t>тұлғаларға</a:t>
            </a:r>
            <a:r>
              <a:rPr lang="ru-RU" sz="5500" dirty="0"/>
              <a:t> </a:t>
            </a:r>
            <a:r>
              <a:rPr lang="ru-RU" sz="5500" dirty="0" err="1"/>
              <a:t>салық</a:t>
            </a:r>
            <a:r>
              <a:rPr lang="ru-RU" sz="5500" dirty="0"/>
              <a:t> </a:t>
            </a:r>
            <a:r>
              <a:rPr lang="ru-RU" sz="5500" dirty="0" err="1"/>
              <a:t>салынбайды</a:t>
            </a:r>
            <a:r>
              <a:rPr lang="ru-RU" sz="5500" dirty="0"/>
              <a:t>, </a:t>
            </a:r>
            <a:r>
              <a:rPr lang="ru-RU" sz="5500" dirty="0" err="1"/>
              <a:t>шетелдік</a:t>
            </a:r>
            <a:r>
              <a:rPr lang="ru-RU" sz="5500" dirty="0"/>
              <a:t> </a:t>
            </a:r>
            <a:r>
              <a:rPr lang="ru-RU" sz="5500" dirty="0" err="1"/>
              <a:t>фирмалар</a:t>
            </a:r>
            <a:r>
              <a:rPr lang="ru-RU" sz="5500" dirty="0"/>
              <a:t> </a:t>
            </a:r>
            <a:r>
              <a:rPr lang="ru-RU" sz="5500" dirty="0" err="1"/>
              <a:t>үшін</a:t>
            </a:r>
            <a:r>
              <a:rPr lang="ru-RU" sz="5500" dirty="0"/>
              <a:t> </a:t>
            </a:r>
            <a:r>
              <a:rPr lang="ru-RU" sz="5500" dirty="0" err="1"/>
              <a:t>пайдаға</a:t>
            </a:r>
            <a:r>
              <a:rPr lang="ru-RU" sz="5500" dirty="0"/>
              <a:t> </a:t>
            </a:r>
            <a:r>
              <a:rPr lang="ru-RU" sz="5500" dirty="0" err="1"/>
              <a:t>салынатын</a:t>
            </a:r>
            <a:r>
              <a:rPr lang="ru-RU" sz="5500" dirty="0"/>
              <a:t> </a:t>
            </a:r>
            <a:r>
              <a:rPr lang="ru-RU" sz="5500" dirty="0" err="1"/>
              <a:t>салық</a:t>
            </a:r>
            <a:r>
              <a:rPr lang="ru-RU" sz="5500" dirty="0"/>
              <a:t> 8% </a:t>
            </a:r>
            <a:r>
              <a:rPr lang="ru-RU" sz="5500" dirty="0" err="1"/>
              <a:t>белгіленген</a:t>
            </a:r>
            <a:r>
              <a:rPr lang="ru-RU" sz="5500" dirty="0"/>
              <a:t>);</a:t>
            </a:r>
            <a:br>
              <a:rPr lang="ru-RU" sz="5500" dirty="0"/>
            </a:br>
            <a:endParaRPr lang="ru-RU" sz="5500" dirty="0"/>
          </a:p>
          <a:p>
            <a:r>
              <a:rPr lang="ru-RU" sz="5500" i="1" dirty="0" smtClean="0"/>
              <a:t>Кипр</a:t>
            </a:r>
            <a:r>
              <a:rPr lang="ru-RU" sz="5500" i="1" dirty="0"/>
              <a:t> </a:t>
            </a:r>
            <a:r>
              <a:rPr lang="ru-RU" sz="5500" dirty="0"/>
              <a:t>(</a:t>
            </a:r>
            <a:r>
              <a:rPr lang="ru-RU" sz="5500" dirty="0" err="1"/>
              <a:t>гректер</a:t>
            </a:r>
            <a:r>
              <a:rPr lang="ru-RU" sz="5500" dirty="0"/>
              <a:t> </a:t>
            </a:r>
            <a:r>
              <a:rPr lang="ru-RU" sz="5500" dirty="0" err="1"/>
              <a:t>жағындағы</a:t>
            </a:r>
            <a:r>
              <a:rPr lang="ru-RU" sz="5500" dirty="0"/>
              <a:t> </a:t>
            </a:r>
            <a:r>
              <a:rPr lang="ru-RU" sz="5500" dirty="0" err="1"/>
              <a:t>аралдарда</a:t>
            </a:r>
            <a:r>
              <a:rPr lang="ru-RU" sz="5500" dirty="0"/>
              <a:t> </a:t>
            </a:r>
            <a:r>
              <a:rPr lang="ru-RU" sz="5500" dirty="0" err="1"/>
              <a:t>шетелдіктерден</a:t>
            </a:r>
            <a:r>
              <a:rPr lang="ru-RU" sz="5500" dirty="0"/>
              <a:t> </a:t>
            </a:r>
            <a:r>
              <a:rPr lang="ru-RU" sz="5500" dirty="0" err="1"/>
              <a:t>салық</a:t>
            </a:r>
            <a:r>
              <a:rPr lang="ru-RU" sz="5500" dirty="0"/>
              <a:t> 5%);</a:t>
            </a:r>
            <a:br>
              <a:rPr lang="ru-RU" sz="5500" dirty="0"/>
            </a:br>
            <a:endParaRPr lang="ru-RU" sz="5500" dirty="0"/>
          </a:p>
          <a:p>
            <a:r>
              <a:rPr lang="ru-RU" sz="5500" i="1" dirty="0" err="1" smtClean="0"/>
              <a:t>Италяндық</a:t>
            </a:r>
            <a:r>
              <a:rPr lang="ru-RU" sz="5500" i="1" dirty="0" smtClean="0"/>
              <a:t> </a:t>
            </a:r>
            <a:r>
              <a:rPr lang="ru-RU" sz="5500" i="1" dirty="0"/>
              <a:t>анклав Сан-Марино</a:t>
            </a:r>
            <a:r>
              <a:rPr lang="ru-RU" sz="5500" dirty="0"/>
              <a:t> (</a:t>
            </a:r>
            <a:r>
              <a:rPr lang="ru-RU" sz="5500" dirty="0" err="1"/>
              <a:t>салық</a:t>
            </a:r>
            <a:r>
              <a:rPr lang="ru-RU" sz="5500" dirty="0"/>
              <a:t> 23%).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79760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err="1"/>
              <a:t>Еуропалық</a:t>
            </a:r>
            <a:r>
              <a:rPr lang="ru-RU" i="1" dirty="0"/>
              <a:t> </a:t>
            </a:r>
            <a:r>
              <a:rPr lang="ru-RU" i="1" dirty="0" err="1"/>
              <a:t>офшорлық</a:t>
            </a:r>
            <a:r>
              <a:rPr lang="ru-RU" i="1" dirty="0"/>
              <a:t> </a:t>
            </a:r>
            <a:r>
              <a:rPr lang="ru-RU" i="1" dirty="0" err="1"/>
              <a:t>аймақтар</a:t>
            </a:r>
            <a:r>
              <a:rPr lang="ru-RU" i="1" dirty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600" dirty="0"/>
              <a:t/>
            </a:r>
            <a:br>
              <a:rPr lang="ru-RU" sz="1600" dirty="0"/>
            </a:br>
            <a:r>
              <a:rPr lang="ru-RU" sz="1600" i="1" dirty="0" smtClean="0"/>
              <a:t>- </a:t>
            </a:r>
            <a:r>
              <a:rPr lang="ru-RU" sz="1600" i="1" dirty="0"/>
              <a:t>Швейцария </a:t>
            </a:r>
            <a:r>
              <a:rPr lang="ru-RU" sz="1600" dirty="0"/>
              <a:t>(ел </a:t>
            </a:r>
            <a:r>
              <a:rPr lang="ru-RU" sz="1600" dirty="0" err="1"/>
              <a:t>саяси</a:t>
            </a:r>
            <a:r>
              <a:rPr lang="ru-RU" sz="1600" dirty="0"/>
              <a:t> </a:t>
            </a:r>
            <a:r>
              <a:rPr lang="ru-RU" sz="1600" dirty="0" err="1"/>
              <a:t>тұрғыдан</a:t>
            </a:r>
            <a:r>
              <a:rPr lang="ru-RU" sz="1600" dirty="0"/>
              <a:t> </a:t>
            </a:r>
            <a:r>
              <a:rPr lang="ru-RU" sz="1600" dirty="0" err="1"/>
              <a:t>тұрақты</a:t>
            </a:r>
            <a:r>
              <a:rPr lang="ru-RU" sz="1600" dirty="0"/>
              <a:t>, капитал </a:t>
            </a:r>
            <a:r>
              <a:rPr lang="ru-RU" sz="1600" dirty="0" err="1"/>
              <a:t>қозғалысының</a:t>
            </a:r>
            <a:r>
              <a:rPr lang="ru-RU" sz="1600" dirty="0"/>
              <a:t> </a:t>
            </a:r>
            <a:r>
              <a:rPr lang="ru-RU" sz="1600" dirty="0" err="1"/>
              <a:t>халықаралық</a:t>
            </a:r>
            <a:r>
              <a:rPr lang="ru-RU" sz="1600" dirty="0"/>
              <a:t> </a:t>
            </a:r>
            <a:r>
              <a:rPr lang="ru-RU" sz="1600" dirty="0" err="1"/>
              <a:t>орталығы</a:t>
            </a:r>
            <a:r>
              <a:rPr lang="ru-RU" sz="1600" dirty="0"/>
              <a:t>, </a:t>
            </a:r>
            <a:r>
              <a:rPr lang="ru-RU" sz="1600" dirty="0" err="1"/>
              <a:t>көптеген</a:t>
            </a:r>
            <a:r>
              <a:rPr lang="ru-RU" sz="1600" dirty="0"/>
              <a:t> </a:t>
            </a:r>
            <a:r>
              <a:rPr lang="ru-RU" sz="1600" dirty="0" err="1"/>
              <a:t>салық</a:t>
            </a:r>
            <a:r>
              <a:rPr lang="ru-RU" sz="1600" dirty="0"/>
              <a:t> </a:t>
            </a:r>
            <a:r>
              <a:rPr lang="ru-RU" sz="1600" dirty="0" err="1"/>
              <a:t>айлақтары</a:t>
            </a:r>
            <a:r>
              <a:rPr lang="ru-RU" sz="1600" dirty="0"/>
              <a:t>, </a:t>
            </a:r>
            <a:r>
              <a:rPr lang="ru-RU" sz="1600" dirty="0" err="1"/>
              <a:t>мысалы</a:t>
            </a:r>
            <a:r>
              <a:rPr lang="ru-RU" sz="1600" dirty="0"/>
              <a:t>, Цуг </a:t>
            </a:r>
            <a:r>
              <a:rPr lang="ru-RU" sz="1600" dirty="0" err="1"/>
              <a:t>қаласы</a:t>
            </a:r>
            <a:r>
              <a:rPr lang="ru-RU" sz="1600" dirty="0"/>
              <a:t>, </a:t>
            </a:r>
            <a:r>
              <a:rPr lang="ru-RU" sz="1600" dirty="0" err="1"/>
              <a:t>пайдаға</a:t>
            </a:r>
            <a:r>
              <a:rPr lang="ru-RU" sz="1600" dirty="0"/>
              <a:t> </a:t>
            </a:r>
            <a:r>
              <a:rPr lang="ru-RU" sz="1600" dirty="0" err="1"/>
              <a:t>салынатын</a:t>
            </a:r>
            <a:r>
              <a:rPr lang="ru-RU" sz="1600" dirty="0"/>
              <a:t> </a:t>
            </a:r>
            <a:r>
              <a:rPr lang="ru-RU" sz="1600" dirty="0" err="1"/>
              <a:t>салық</a:t>
            </a:r>
            <a:r>
              <a:rPr lang="ru-RU" sz="1600" dirty="0"/>
              <a:t> 9,8% </a:t>
            </a:r>
            <a:r>
              <a:rPr lang="ru-RU" sz="1600" dirty="0" err="1"/>
              <a:t>құрайды</a:t>
            </a:r>
            <a:r>
              <a:rPr lang="ru-RU" sz="1600" dirty="0"/>
              <a:t>);</a:t>
            </a:r>
            <a:br>
              <a:rPr lang="ru-RU" sz="1600" dirty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i="1" dirty="0"/>
              <a:t>- Люксембург </a:t>
            </a:r>
            <a:r>
              <a:rPr lang="ru-RU" sz="1600" dirty="0"/>
              <a:t>(</a:t>
            </a:r>
            <a:r>
              <a:rPr lang="ru-RU" sz="1600" dirty="0" err="1"/>
              <a:t>холдингтік</a:t>
            </a:r>
            <a:r>
              <a:rPr lang="ru-RU" sz="1600" dirty="0"/>
              <a:t> </a:t>
            </a:r>
            <a:r>
              <a:rPr lang="ru-RU" sz="1600" dirty="0" err="1"/>
              <a:t>компаниялардың</a:t>
            </a:r>
            <a:r>
              <a:rPr lang="ru-RU" sz="1600" dirty="0"/>
              <a:t> </a:t>
            </a:r>
            <a:r>
              <a:rPr lang="ru-RU" sz="1600" dirty="0" err="1"/>
              <a:t>қызметіне</a:t>
            </a:r>
            <a:r>
              <a:rPr lang="ru-RU" sz="1600" dirty="0"/>
              <a:t> </a:t>
            </a:r>
            <a:r>
              <a:rPr lang="ru-RU" sz="1600" dirty="0" err="1"/>
              <a:t>салық</a:t>
            </a:r>
            <a:r>
              <a:rPr lang="ru-RU" sz="1600" dirty="0"/>
              <a:t> </a:t>
            </a:r>
            <a:r>
              <a:rPr lang="ru-RU" sz="1600" dirty="0" err="1"/>
              <a:t>салынбайды</a:t>
            </a:r>
            <a:r>
              <a:rPr lang="ru-RU" sz="1600" dirty="0"/>
              <a:t>, ҚҚС </a:t>
            </a:r>
            <a:r>
              <a:rPr lang="ru-RU" sz="1600" dirty="0" err="1"/>
              <a:t>жоқ</a:t>
            </a:r>
            <a:r>
              <a:rPr lang="ru-RU" sz="1600" dirty="0"/>
              <a:t>, банк </a:t>
            </a:r>
            <a:r>
              <a:rPr lang="ru-RU" sz="1600" dirty="0" err="1"/>
              <a:t>ісінің</a:t>
            </a:r>
            <a:r>
              <a:rPr lang="ru-RU" sz="1600" dirty="0"/>
              <a:t> </a:t>
            </a:r>
            <a:r>
              <a:rPr lang="ru-RU" sz="1600" dirty="0" err="1"/>
              <a:t>халықаралық</a:t>
            </a:r>
            <a:r>
              <a:rPr lang="ru-RU" sz="1600" dirty="0"/>
              <a:t> </a:t>
            </a:r>
            <a:r>
              <a:rPr lang="ru-RU" sz="1600" dirty="0" err="1"/>
              <a:t>орталығы</a:t>
            </a:r>
            <a:r>
              <a:rPr lang="ru-RU" sz="1600" dirty="0"/>
              <a:t>);</a:t>
            </a:r>
            <a:br>
              <a:rPr lang="ru-RU" sz="1600" dirty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i="1" dirty="0"/>
              <a:t>- Лихтенштейн </a:t>
            </a:r>
            <a:r>
              <a:rPr lang="ru-RU" sz="1600" dirty="0"/>
              <a:t>(</a:t>
            </a:r>
            <a:r>
              <a:rPr lang="ru-RU" sz="1600" dirty="0" err="1"/>
              <a:t>делдалдық</a:t>
            </a:r>
            <a:r>
              <a:rPr lang="ru-RU" sz="1600" dirty="0"/>
              <a:t> </a:t>
            </a:r>
            <a:r>
              <a:rPr lang="ru-RU" sz="1600" dirty="0" err="1"/>
              <a:t>фирмалар</a:t>
            </a:r>
            <a:r>
              <a:rPr lang="ru-RU" sz="1600" dirty="0"/>
              <a:t> </a:t>
            </a:r>
            <a:r>
              <a:rPr lang="ru-RU" sz="1600" dirty="0" err="1"/>
              <a:t>құрылады</a:t>
            </a:r>
            <a:r>
              <a:rPr lang="ru-RU" sz="1600" dirty="0"/>
              <a:t>, банк </a:t>
            </a:r>
            <a:r>
              <a:rPr lang="ru-RU" sz="1600" dirty="0" err="1"/>
              <a:t>құпиясы</a:t>
            </a:r>
            <a:r>
              <a:rPr lang="ru-RU" sz="1600" dirty="0"/>
              <a:t> </a:t>
            </a:r>
            <a:r>
              <a:rPr lang="ru-RU" sz="1600" dirty="0" err="1"/>
              <a:t>қатаң</a:t>
            </a:r>
            <a:r>
              <a:rPr lang="ru-RU" sz="1600" dirty="0"/>
              <a:t> </a:t>
            </a:r>
            <a:r>
              <a:rPr lang="ru-RU" sz="1600" dirty="0" err="1"/>
              <a:t>сақталады</a:t>
            </a:r>
            <a:r>
              <a:rPr lang="ru-RU" sz="1600" dirty="0"/>
              <a:t>, </a:t>
            </a:r>
            <a:r>
              <a:rPr lang="ru-RU" sz="1600" dirty="0" err="1"/>
              <a:t>капиталға</a:t>
            </a:r>
            <a:r>
              <a:rPr lang="ru-RU" sz="1600" dirty="0"/>
              <a:t> </a:t>
            </a:r>
            <a:r>
              <a:rPr lang="ru-RU" sz="1600" dirty="0" err="1"/>
              <a:t>салынатын</a:t>
            </a:r>
            <a:r>
              <a:rPr lang="ru-RU" sz="1600" dirty="0"/>
              <a:t> </a:t>
            </a:r>
            <a:r>
              <a:rPr lang="ru-RU" sz="1600" dirty="0" err="1"/>
              <a:t>салық</a:t>
            </a:r>
            <a:r>
              <a:rPr lang="ru-RU" sz="1600" dirty="0"/>
              <a:t> </a:t>
            </a:r>
            <a:r>
              <a:rPr lang="ru-RU" sz="1600" dirty="0" err="1"/>
              <a:t>жылына</a:t>
            </a:r>
            <a:r>
              <a:rPr lang="ru-RU" sz="1600" dirty="0"/>
              <a:t> 0,1%);</a:t>
            </a:r>
            <a:br>
              <a:rPr lang="ru-RU" sz="1600" dirty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i="1" dirty="0"/>
              <a:t>- Ла-Манш </a:t>
            </a:r>
            <a:r>
              <a:rPr lang="ru-RU" sz="1600" i="1" dirty="0" err="1"/>
              <a:t>бұғазының</a:t>
            </a:r>
            <a:r>
              <a:rPr lang="ru-RU" sz="1600" i="1" dirty="0"/>
              <a:t> </a:t>
            </a:r>
            <a:r>
              <a:rPr lang="ru-RU" sz="1600" i="1" dirty="0" err="1"/>
              <a:t>аралдары</a:t>
            </a:r>
            <a:r>
              <a:rPr lang="ru-RU" sz="1600" i="1" dirty="0"/>
              <a:t> – Гернси </a:t>
            </a:r>
            <a:r>
              <a:rPr lang="ru-RU" sz="1600" i="1" dirty="0" err="1"/>
              <a:t>және</a:t>
            </a:r>
            <a:r>
              <a:rPr lang="ru-RU" sz="1600" i="1" dirty="0"/>
              <a:t> Джерси </a:t>
            </a:r>
            <a:r>
              <a:rPr lang="ru-RU" sz="1600" dirty="0"/>
              <a:t>(</a:t>
            </a:r>
            <a:r>
              <a:rPr lang="ru-RU" sz="1600" dirty="0" err="1"/>
              <a:t>ішкі</a:t>
            </a:r>
            <a:r>
              <a:rPr lang="ru-RU" sz="1600" dirty="0"/>
              <a:t> </a:t>
            </a:r>
            <a:r>
              <a:rPr lang="ru-RU" sz="1600" dirty="0" err="1"/>
              <a:t>мәмілелер</a:t>
            </a:r>
            <a:r>
              <a:rPr lang="ru-RU" sz="1600" dirty="0"/>
              <a:t> мен </a:t>
            </a:r>
            <a:r>
              <a:rPr lang="ru-RU" sz="1600" dirty="0" err="1"/>
              <a:t>операциялардан</a:t>
            </a:r>
            <a:r>
              <a:rPr lang="ru-RU" sz="1600" dirty="0"/>
              <a:t> 20 </a:t>
            </a:r>
            <a:r>
              <a:rPr lang="ru-RU" sz="1600" dirty="0" err="1"/>
              <a:t>пайыздық</a:t>
            </a:r>
            <a:r>
              <a:rPr lang="ru-RU" sz="1600" dirty="0"/>
              <a:t> </a:t>
            </a:r>
            <a:r>
              <a:rPr lang="ru-RU" sz="1600" dirty="0" err="1"/>
              <a:t>салық</a:t>
            </a:r>
            <a:r>
              <a:rPr lang="ru-RU" sz="1600" dirty="0"/>
              <a:t> </a:t>
            </a:r>
            <a:r>
              <a:rPr lang="ru-RU" sz="1600" dirty="0" err="1"/>
              <a:t>алынады</a:t>
            </a:r>
            <a:r>
              <a:rPr lang="ru-RU" sz="1600" dirty="0"/>
              <a:t>, «</a:t>
            </a:r>
            <a:r>
              <a:rPr lang="ru-RU" sz="1600" dirty="0" err="1"/>
              <a:t>офшорлық</a:t>
            </a:r>
            <a:r>
              <a:rPr lang="ru-RU" sz="1600" dirty="0"/>
              <a:t>» </a:t>
            </a:r>
            <a:r>
              <a:rPr lang="ru-RU" sz="1600" dirty="0" err="1"/>
              <a:t>мәмілелер</a:t>
            </a:r>
            <a:r>
              <a:rPr lang="ru-RU" sz="1600" dirty="0"/>
              <a:t> </a:t>
            </a:r>
            <a:r>
              <a:rPr lang="ru-RU" sz="1600" dirty="0" err="1"/>
              <a:t>үшін</a:t>
            </a:r>
            <a:r>
              <a:rPr lang="ru-RU" sz="1600" dirty="0"/>
              <a:t> </a:t>
            </a:r>
            <a:r>
              <a:rPr lang="ru-RU" sz="1600" dirty="0" err="1"/>
              <a:t>жыл</a:t>
            </a:r>
            <a:r>
              <a:rPr lang="ru-RU" sz="1600" dirty="0"/>
              <a:t> </a:t>
            </a:r>
            <a:r>
              <a:rPr lang="ru-RU" sz="1600" dirty="0" err="1"/>
              <a:t>сайынғы</a:t>
            </a:r>
            <a:r>
              <a:rPr lang="ru-RU" sz="1600" dirty="0"/>
              <a:t> алым 500 фунт стерлинг);</a:t>
            </a:r>
            <a:br>
              <a:rPr lang="ru-RU" sz="1600" dirty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i="1" dirty="0"/>
              <a:t>- Мэн </a:t>
            </a:r>
            <a:r>
              <a:rPr lang="ru-RU" sz="1600" i="1" dirty="0" err="1"/>
              <a:t>аралы</a:t>
            </a:r>
            <a:r>
              <a:rPr lang="ru-RU" sz="1600" i="1" dirty="0"/>
              <a:t> </a:t>
            </a:r>
            <a:r>
              <a:rPr lang="ru-RU" sz="1600" dirty="0"/>
              <a:t>(</a:t>
            </a:r>
            <a:r>
              <a:rPr lang="ru-RU" sz="1600" dirty="0" err="1"/>
              <a:t>табыс</a:t>
            </a:r>
            <a:r>
              <a:rPr lang="ru-RU" sz="1600" dirty="0"/>
              <a:t> </a:t>
            </a:r>
            <a:r>
              <a:rPr lang="ru-RU" sz="1600" dirty="0" err="1"/>
              <a:t>салығы</a:t>
            </a:r>
            <a:r>
              <a:rPr lang="ru-RU" sz="1600" dirty="0"/>
              <a:t> </a:t>
            </a:r>
            <a:r>
              <a:rPr lang="ru-RU" sz="1600" dirty="0" err="1"/>
              <a:t>жоқ</a:t>
            </a:r>
            <a:r>
              <a:rPr lang="ru-RU" sz="1600" dirty="0"/>
              <a:t>, </a:t>
            </a:r>
            <a:r>
              <a:rPr lang="ru-RU" sz="1600" dirty="0" err="1"/>
              <a:t>мәмілелерге</a:t>
            </a:r>
            <a:r>
              <a:rPr lang="ru-RU" sz="1600" dirty="0"/>
              <a:t> </a:t>
            </a:r>
            <a:r>
              <a:rPr lang="ru-RU" sz="1600" dirty="0" err="1"/>
              <a:t>салынатын</a:t>
            </a:r>
            <a:r>
              <a:rPr lang="ru-RU" sz="1600" dirty="0"/>
              <a:t> </a:t>
            </a:r>
            <a:r>
              <a:rPr lang="ru-RU" sz="1600" dirty="0" err="1"/>
              <a:t>салық</a:t>
            </a:r>
            <a:r>
              <a:rPr lang="ru-RU" sz="1600" dirty="0"/>
              <a:t> 0,25%, </a:t>
            </a:r>
            <a:r>
              <a:rPr lang="ru-RU" sz="1600" dirty="0" err="1"/>
              <a:t>әлемнің</a:t>
            </a:r>
            <a:r>
              <a:rPr lang="ru-RU" sz="1600" dirty="0"/>
              <a:t> </a:t>
            </a:r>
            <a:r>
              <a:rPr lang="ru-RU" sz="1600" dirty="0" err="1"/>
              <a:t>ірі</a:t>
            </a:r>
            <a:r>
              <a:rPr lang="ru-RU" sz="1600" dirty="0"/>
              <a:t> </a:t>
            </a:r>
            <a:r>
              <a:rPr lang="ru-RU" sz="1600" dirty="0" err="1"/>
              <a:t>сақтандыру</a:t>
            </a:r>
            <a:r>
              <a:rPr lang="ru-RU" sz="1600" dirty="0"/>
              <a:t> </a:t>
            </a:r>
            <a:r>
              <a:rPr lang="ru-RU" sz="1600" dirty="0" err="1"/>
              <a:t>компанияларына</a:t>
            </a:r>
            <a:r>
              <a:rPr lang="ru-RU" sz="1600" dirty="0"/>
              <a:t> </a:t>
            </a:r>
            <a:r>
              <a:rPr lang="ru-RU" sz="1600" dirty="0" err="1"/>
              <a:t>арналған</a:t>
            </a:r>
            <a:r>
              <a:rPr lang="ru-RU" sz="1600" dirty="0"/>
              <a:t>);</a:t>
            </a:r>
            <a:br>
              <a:rPr lang="ru-RU" sz="1600" dirty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i="1" dirty="0"/>
              <a:t>- Сан-Марино </a:t>
            </a:r>
            <a:r>
              <a:rPr lang="ru-RU" sz="1600" dirty="0"/>
              <a:t>(</a:t>
            </a:r>
            <a:r>
              <a:rPr lang="ru-RU" sz="1600" dirty="0" err="1"/>
              <a:t>компаниялардың</a:t>
            </a:r>
            <a:r>
              <a:rPr lang="ru-RU" sz="1600" dirty="0"/>
              <a:t> </a:t>
            </a:r>
            <a:r>
              <a:rPr lang="ru-RU" sz="1600" dirty="0" err="1"/>
              <a:t>сомалық</a:t>
            </a:r>
            <a:r>
              <a:rPr lang="ru-RU" sz="1600" dirty="0"/>
              <a:t> </a:t>
            </a:r>
            <a:r>
              <a:rPr lang="ru-RU" sz="1600" dirty="0" err="1"/>
              <a:t>салық</a:t>
            </a:r>
            <a:r>
              <a:rPr lang="ru-RU" sz="1600" dirty="0"/>
              <a:t> </a:t>
            </a:r>
            <a:r>
              <a:rPr lang="ru-RU" sz="1600" dirty="0" err="1"/>
              <a:t>ауыртпалығы</a:t>
            </a:r>
            <a:r>
              <a:rPr lang="ru-RU" sz="1600" dirty="0"/>
              <a:t> 23% </a:t>
            </a:r>
            <a:r>
              <a:rPr lang="ru-RU" sz="1600" dirty="0" err="1"/>
              <a:t>артпайды</a:t>
            </a:r>
            <a:r>
              <a:rPr lang="ru-RU" sz="1600" dirty="0"/>
              <a:t>);</a:t>
            </a:r>
            <a:br>
              <a:rPr lang="ru-RU" sz="1600" dirty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i="1" dirty="0"/>
              <a:t>- Ирландия.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3216060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Араб </a:t>
            </a:r>
            <a:r>
              <a:rPr lang="ru-RU" i="1" dirty="0" err="1"/>
              <a:t>офшорлық</a:t>
            </a:r>
            <a:r>
              <a:rPr lang="ru-RU" i="1" dirty="0"/>
              <a:t> </a:t>
            </a:r>
            <a:r>
              <a:rPr lang="ru-RU" i="1" dirty="0" err="1"/>
              <a:t>аймақтары</a:t>
            </a:r>
            <a:r>
              <a:rPr lang="ru-RU" i="1" dirty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400" i="1" dirty="0" smtClean="0"/>
              <a:t>- </a:t>
            </a:r>
            <a:r>
              <a:rPr lang="ru-RU" sz="1400" i="1" dirty="0"/>
              <a:t>Ливан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i="1" dirty="0"/>
              <a:t>- </a:t>
            </a:r>
            <a:r>
              <a:rPr lang="ru-RU" sz="1400" i="1" dirty="0" err="1"/>
              <a:t>Біріккен</a:t>
            </a:r>
            <a:r>
              <a:rPr lang="ru-RU" sz="1400" i="1" dirty="0"/>
              <a:t> Араб </a:t>
            </a:r>
            <a:r>
              <a:rPr lang="ru-RU" sz="1400" i="1" dirty="0" err="1"/>
              <a:t>Әмірлігі</a:t>
            </a:r>
            <a:r>
              <a:rPr lang="ru-RU" sz="1400" i="1" dirty="0"/>
              <a:t> </a:t>
            </a:r>
            <a:r>
              <a:rPr lang="ru-RU" sz="1400" dirty="0"/>
              <a:t>(</a:t>
            </a:r>
            <a:r>
              <a:rPr lang="ru-RU" sz="1400" dirty="0" err="1"/>
              <a:t>салықтар</a:t>
            </a:r>
            <a:r>
              <a:rPr lang="ru-RU" sz="1400" dirty="0"/>
              <a:t> </a:t>
            </a:r>
            <a:r>
              <a:rPr lang="ru-RU" sz="1400" dirty="0" err="1"/>
              <a:t>жоқ</a:t>
            </a:r>
            <a:r>
              <a:rPr lang="ru-RU" sz="1400" dirty="0"/>
              <a:t>, </a:t>
            </a:r>
            <a:r>
              <a:rPr lang="ru-RU" sz="1400" dirty="0" err="1"/>
              <a:t>Таяу</a:t>
            </a:r>
            <a:r>
              <a:rPr lang="ru-RU" sz="1400" dirty="0"/>
              <a:t> </a:t>
            </a:r>
            <a:r>
              <a:rPr lang="ru-RU" sz="1400" dirty="0" err="1"/>
              <a:t>шығыстағы</a:t>
            </a:r>
            <a:r>
              <a:rPr lang="ru-RU" sz="1400" dirty="0"/>
              <a:t> </a:t>
            </a:r>
            <a:r>
              <a:rPr lang="ru-RU" sz="1400" dirty="0" err="1"/>
              <a:t>компаниялық</a:t>
            </a:r>
            <a:r>
              <a:rPr lang="ru-RU" sz="1400" dirty="0"/>
              <a:t> </a:t>
            </a:r>
            <a:r>
              <a:rPr lang="ru-RU" sz="1400" dirty="0" err="1"/>
              <a:t>мәмілелерді</a:t>
            </a:r>
            <a:r>
              <a:rPr lang="ru-RU" sz="1400" dirty="0"/>
              <a:t> </a:t>
            </a:r>
            <a:r>
              <a:rPr lang="ru-RU" sz="1400" dirty="0" err="1"/>
              <a:t>жүзеге</a:t>
            </a:r>
            <a:r>
              <a:rPr lang="ru-RU" sz="1400" dirty="0"/>
              <a:t> </a:t>
            </a:r>
            <a:r>
              <a:rPr lang="ru-RU" sz="1400" dirty="0" err="1"/>
              <a:t>асыру</a:t>
            </a:r>
            <a:r>
              <a:rPr lang="ru-RU" sz="1400" dirty="0"/>
              <a:t> </a:t>
            </a:r>
            <a:r>
              <a:rPr lang="ru-RU" sz="1400" dirty="0" err="1"/>
              <a:t>үшін</a:t>
            </a:r>
            <a:r>
              <a:rPr lang="ru-RU" sz="1400" dirty="0"/>
              <a:t> база, </a:t>
            </a:r>
            <a:r>
              <a:rPr lang="ru-RU" sz="1400" dirty="0" err="1"/>
              <a:t>қаржы</a:t>
            </a:r>
            <a:r>
              <a:rPr lang="ru-RU" sz="1400" dirty="0"/>
              <a:t> </a:t>
            </a:r>
            <a:r>
              <a:rPr lang="ru-RU" sz="1400" dirty="0" err="1"/>
              <a:t>орталығы</a:t>
            </a:r>
            <a:r>
              <a:rPr lang="ru-RU" sz="1400" dirty="0" smtClean="0"/>
              <a:t>);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i="1" dirty="0"/>
              <a:t>- Бахрейн.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i="1" dirty="0" err="1"/>
              <a:t>Африкалық</a:t>
            </a:r>
            <a:r>
              <a:rPr lang="ru-RU" sz="1400" i="1" dirty="0"/>
              <a:t> </a:t>
            </a:r>
            <a:r>
              <a:rPr lang="ru-RU" sz="1400" i="1" dirty="0" err="1"/>
              <a:t>офшорлық</a:t>
            </a:r>
            <a:r>
              <a:rPr lang="ru-RU" sz="1400" i="1" dirty="0"/>
              <a:t> </a:t>
            </a:r>
            <a:r>
              <a:rPr lang="ru-RU" sz="1400" i="1" dirty="0" err="1"/>
              <a:t>аймақтар</a:t>
            </a:r>
            <a:r>
              <a:rPr lang="ru-RU" sz="1400" i="1" dirty="0" smtClean="0"/>
              <a:t>: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i="1" dirty="0"/>
              <a:t>- </a:t>
            </a:r>
            <a:r>
              <a:rPr lang="ru-RU" sz="1400" i="1" dirty="0" err="1"/>
              <a:t>Сейшель</a:t>
            </a:r>
            <a:r>
              <a:rPr lang="ru-RU" sz="1400" i="1" dirty="0"/>
              <a:t> </a:t>
            </a:r>
            <a:r>
              <a:rPr lang="ru-RU" sz="1400" i="1" dirty="0" err="1"/>
              <a:t>аралдары</a:t>
            </a:r>
            <a:r>
              <a:rPr lang="ru-RU" sz="1400" i="1" dirty="0"/>
              <a:t> </a:t>
            </a:r>
            <a:r>
              <a:rPr lang="ru-RU" sz="1400" dirty="0"/>
              <a:t>(</a:t>
            </a:r>
            <a:r>
              <a:rPr lang="ru-RU" sz="1400" dirty="0" err="1"/>
              <a:t>шетелдік</a:t>
            </a:r>
            <a:r>
              <a:rPr lang="ru-RU" sz="1400" dirty="0"/>
              <a:t> </a:t>
            </a:r>
            <a:r>
              <a:rPr lang="ru-RU" sz="1400" dirty="0" err="1"/>
              <a:t>салымшыларға</a:t>
            </a:r>
            <a:r>
              <a:rPr lang="ru-RU" sz="1400" dirty="0"/>
              <a:t> </a:t>
            </a:r>
            <a:r>
              <a:rPr lang="ru-RU" sz="1400" dirty="0" err="1"/>
              <a:t>салық</a:t>
            </a:r>
            <a:r>
              <a:rPr lang="ru-RU" sz="1400" dirty="0"/>
              <a:t> </a:t>
            </a:r>
            <a:r>
              <a:rPr lang="ru-RU" sz="1400" dirty="0" err="1"/>
              <a:t>салынбайды</a:t>
            </a:r>
            <a:r>
              <a:rPr lang="ru-RU" sz="1400" dirty="0" smtClean="0"/>
              <a:t>);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i="1" dirty="0"/>
              <a:t>- Либерия.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i="1" dirty="0"/>
              <a:t>Азия-</a:t>
            </a:r>
            <a:r>
              <a:rPr lang="ru-RU" sz="1400" i="1" dirty="0" err="1"/>
              <a:t>Тынық</a:t>
            </a:r>
            <a:r>
              <a:rPr lang="ru-RU" sz="1400" i="1" dirty="0"/>
              <a:t> </a:t>
            </a:r>
            <a:r>
              <a:rPr lang="ru-RU" sz="1400" i="1" dirty="0" err="1"/>
              <a:t>мұхит</a:t>
            </a:r>
            <a:r>
              <a:rPr lang="ru-RU" sz="1400" i="1" dirty="0"/>
              <a:t> </a:t>
            </a:r>
            <a:r>
              <a:rPr lang="ru-RU" sz="1400" i="1" dirty="0" err="1"/>
              <a:t>аймағының</a:t>
            </a:r>
            <a:r>
              <a:rPr lang="ru-RU" sz="1400" i="1" dirty="0"/>
              <a:t> </a:t>
            </a:r>
            <a:r>
              <a:rPr lang="ru-RU" sz="1400" i="1" dirty="0" err="1"/>
              <a:t>офшорлық</a:t>
            </a:r>
            <a:r>
              <a:rPr lang="ru-RU" sz="1400" i="1" dirty="0"/>
              <a:t> </a:t>
            </a:r>
            <a:r>
              <a:rPr lang="ru-RU" sz="1400" i="1" dirty="0" err="1"/>
              <a:t>аймақтары</a:t>
            </a:r>
            <a:r>
              <a:rPr lang="ru-RU" sz="1400" i="1" dirty="0" smtClean="0"/>
              <a:t>: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i="1" dirty="0"/>
              <a:t>- Аомынь </a:t>
            </a:r>
            <a:r>
              <a:rPr lang="ru-RU" sz="1400" dirty="0"/>
              <a:t>(</a:t>
            </a:r>
            <a:r>
              <a:rPr lang="ru-RU" sz="1400" dirty="0" err="1"/>
              <a:t>Португалияның</a:t>
            </a:r>
            <a:r>
              <a:rPr lang="ru-RU" sz="1400" dirty="0"/>
              <a:t> </a:t>
            </a:r>
            <a:r>
              <a:rPr lang="ru-RU" sz="1400" dirty="0" err="1"/>
              <a:t>Қытайдағы</a:t>
            </a:r>
            <a:r>
              <a:rPr lang="ru-RU" sz="1400" dirty="0"/>
              <a:t> </a:t>
            </a:r>
            <a:r>
              <a:rPr lang="ru-RU" sz="1400" dirty="0" err="1"/>
              <a:t>иелігі</a:t>
            </a:r>
            <a:r>
              <a:rPr lang="ru-RU" sz="1400" dirty="0" smtClean="0"/>
              <a:t>).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i="1" dirty="0"/>
              <a:t>- Сянган </a:t>
            </a:r>
            <a:r>
              <a:rPr lang="ru-RU" sz="1400" dirty="0"/>
              <a:t>(</a:t>
            </a:r>
            <a:r>
              <a:rPr lang="ru-RU" sz="1400" dirty="0" err="1"/>
              <a:t>бұрынғы</a:t>
            </a:r>
            <a:r>
              <a:rPr lang="ru-RU" sz="1400" dirty="0"/>
              <a:t> Гонконг, 250 банк, 50 </a:t>
            </a:r>
            <a:r>
              <a:rPr lang="ru-RU" sz="1400" dirty="0" err="1"/>
              <a:t>мың</a:t>
            </a:r>
            <a:r>
              <a:rPr lang="ru-RU" sz="1400" dirty="0"/>
              <a:t> фабрика мен </a:t>
            </a:r>
            <a:r>
              <a:rPr lang="ru-RU" sz="1400" dirty="0" err="1"/>
              <a:t>зауыттар</a:t>
            </a:r>
            <a:r>
              <a:rPr lang="ru-RU" sz="1400" dirty="0"/>
              <a:t> </a:t>
            </a:r>
            <a:r>
              <a:rPr lang="ru-RU" sz="1400" dirty="0" err="1"/>
              <a:t>жинақталған</a:t>
            </a:r>
            <a:r>
              <a:rPr lang="ru-RU" sz="1400" dirty="0"/>
              <a:t>, </a:t>
            </a:r>
            <a:r>
              <a:rPr lang="ru-RU" sz="1400" dirty="0" err="1"/>
              <a:t>ішкі</a:t>
            </a:r>
            <a:r>
              <a:rPr lang="ru-RU" sz="1400" dirty="0"/>
              <a:t> </a:t>
            </a:r>
            <a:r>
              <a:rPr lang="ru-RU" sz="1400" dirty="0" err="1"/>
              <a:t>мәмілелер</a:t>
            </a:r>
            <a:r>
              <a:rPr lang="ru-RU" sz="1400" dirty="0"/>
              <a:t> мен </a:t>
            </a:r>
            <a:r>
              <a:rPr lang="ru-RU" sz="1400" dirty="0" err="1"/>
              <a:t>операциялардан</a:t>
            </a:r>
            <a:r>
              <a:rPr lang="ru-RU" sz="1400" dirty="0"/>
              <a:t> 15 </a:t>
            </a:r>
            <a:r>
              <a:rPr lang="ru-RU" sz="1400" dirty="0" err="1"/>
              <a:t>пайыздық</a:t>
            </a:r>
            <a:r>
              <a:rPr lang="ru-RU" sz="1400" dirty="0"/>
              <a:t> </a:t>
            </a:r>
            <a:r>
              <a:rPr lang="ru-RU" sz="1400" dirty="0" err="1"/>
              <a:t>салық</a:t>
            </a:r>
            <a:r>
              <a:rPr lang="ru-RU" sz="1400" dirty="0"/>
              <a:t> </a:t>
            </a:r>
            <a:r>
              <a:rPr lang="ru-RU" sz="1400" dirty="0" err="1"/>
              <a:t>алынбайды</a:t>
            </a:r>
            <a:r>
              <a:rPr lang="ru-RU" sz="1400" dirty="0"/>
              <a:t>, </a:t>
            </a:r>
            <a:r>
              <a:rPr lang="ru-RU" sz="1400" dirty="0" err="1"/>
              <a:t>шетелдік</a:t>
            </a:r>
            <a:r>
              <a:rPr lang="ru-RU" sz="1400" dirty="0"/>
              <a:t> </a:t>
            </a:r>
            <a:r>
              <a:rPr lang="ru-RU" sz="1400" dirty="0" err="1"/>
              <a:t>мүлікке</a:t>
            </a:r>
            <a:r>
              <a:rPr lang="ru-RU" sz="1400" dirty="0"/>
              <a:t> </a:t>
            </a:r>
            <a:r>
              <a:rPr lang="ru-RU" sz="1400" dirty="0" err="1"/>
              <a:t>салық</a:t>
            </a:r>
            <a:r>
              <a:rPr lang="ru-RU" sz="1400" dirty="0"/>
              <a:t> </a:t>
            </a:r>
            <a:r>
              <a:rPr lang="ru-RU" sz="1400" dirty="0" err="1"/>
              <a:t>салынбайды</a:t>
            </a:r>
            <a:r>
              <a:rPr lang="ru-RU" sz="1400" dirty="0" smtClean="0"/>
              <a:t>);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i="1" dirty="0"/>
              <a:t>- </a:t>
            </a:r>
            <a:r>
              <a:rPr lang="ru-RU" sz="1400" i="1" dirty="0" smtClean="0"/>
              <a:t>Сингапур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i="1" dirty="0"/>
              <a:t>- </a:t>
            </a:r>
            <a:r>
              <a:rPr lang="ru-RU" sz="1400" i="1" dirty="0" smtClean="0"/>
              <a:t>Малайзия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i="1" dirty="0" err="1"/>
              <a:t>Филиппиндер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506792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err="1"/>
              <a:t>Халықаралық</a:t>
            </a:r>
            <a:r>
              <a:rPr lang="ru-RU" b="1" dirty="0"/>
              <a:t> </a:t>
            </a:r>
            <a:r>
              <a:rPr lang="ru-RU" b="1" dirty="0" err="1"/>
              <a:t>салықтық</a:t>
            </a:r>
            <a:r>
              <a:rPr lang="ru-RU" b="1" dirty="0"/>
              <a:t> </a:t>
            </a:r>
            <a:r>
              <a:rPr lang="ru-RU" b="1" dirty="0" err="1"/>
              <a:t>жоспарлау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тұлғалардың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экономикалық</a:t>
            </a:r>
            <a:r>
              <a:rPr lang="ru-RU" dirty="0"/>
              <a:t> </a:t>
            </a:r>
            <a:r>
              <a:rPr lang="ru-RU" dirty="0" err="1"/>
              <a:t>қызметтің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юрисдикцияларында</a:t>
            </a:r>
            <a:r>
              <a:rPr lang="ru-RU" dirty="0"/>
              <a:t> </a:t>
            </a:r>
            <a:r>
              <a:rPr lang="ru-RU" dirty="0" err="1"/>
              <a:t>алатын</a:t>
            </a:r>
            <a:r>
              <a:rPr lang="ru-RU" dirty="0"/>
              <a:t> </a:t>
            </a:r>
            <a:r>
              <a:rPr lang="ru-RU" dirty="0" err="1"/>
              <a:t>жиынтық</a:t>
            </a:r>
            <a:r>
              <a:rPr lang="ru-RU" dirty="0"/>
              <a:t> </a:t>
            </a:r>
            <a:r>
              <a:rPr lang="ru-RU" dirty="0" err="1"/>
              <a:t>табысын</a:t>
            </a:r>
            <a:r>
              <a:rPr lang="ru-RU" dirty="0"/>
              <a:t> </a:t>
            </a:r>
            <a:r>
              <a:rPr lang="ru-RU" dirty="0" err="1"/>
              <a:t>барынша</a:t>
            </a:r>
            <a:r>
              <a:rPr lang="ru-RU" dirty="0"/>
              <a:t> </a:t>
            </a:r>
            <a:r>
              <a:rPr lang="ru-RU" dirty="0" err="1"/>
              <a:t>арттыру</a:t>
            </a:r>
            <a:r>
              <a:rPr lang="ru-RU" dirty="0"/>
              <a:t> </a:t>
            </a:r>
            <a:r>
              <a:rPr lang="ru-RU" dirty="0" err="1"/>
              <a:t>мақсатында</a:t>
            </a:r>
            <a:r>
              <a:rPr lang="ru-RU" dirty="0"/>
              <a:t> </a:t>
            </a:r>
            <a:r>
              <a:rPr lang="ru-RU" dirty="0" err="1"/>
              <a:t>заңмен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етілген</a:t>
            </a:r>
            <a:r>
              <a:rPr lang="ru-RU" dirty="0"/>
              <a:t> </a:t>
            </a:r>
            <a:r>
              <a:rPr lang="ru-RU" dirty="0" err="1"/>
              <a:t>әлемдік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жүктемесін</a:t>
            </a:r>
            <a:r>
              <a:rPr lang="ru-RU" dirty="0"/>
              <a:t> </a:t>
            </a:r>
            <a:r>
              <a:rPr lang="ru-RU" dirty="0" err="1"/>
              <a:t>азайту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5343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1043608" y="764704"/>
            <a:ext cx="6840760" cy="489654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 err="1"/>
              <a:t>Халықаралық</a:t>
            </a:r>
            <a:r>
              <a:rPr lang="ru-RU" sz="2800" dirty="0"/>
              <a:t> </a:t>
            </a:r>
            <a:r>
              <a:rPr lang="ru-RU" sz="2800" dirty="0" err="1"/>
              <a:t>салықтық</a:t>
            </a:r>
            <a:r>
              <a:rPr lang="ru-RU" sz="2800" dirty="0"/>
              <a:t> </a:t>
            </a:r>
            <a:r>
              <a:rPr lang="ru-RU" sz="2800" dirty="0" err="1"/>
              <a:t>жоспарлау</a:t>
            </a:r>
            <a:r>
              <a:rPr lang="ru-RU" sz="2800" dirty="0"/>
              <a:t> – </a:t>
            </a:r>
            <a:r>
              <a:rPr lang="ru-RU" sz="2800" dirty="0" err="1"/>
              <a:t>бұл</a:t>
            </a:r>
            <a:r>
              <a:rPr lang="ru-RU" sz="2800" dirty="0"/>
              <a:t> </a:t>
            </a:r>
            <a:r>
              <a:rPr lang="ru-RU" sz="2800" dirty="0" err="1"/>
              <a:t>әртүрлі</a:t>
            </a:r>
            <a:r>
              <a:rPr lang="ru-RU" sz="2800" dirty="0"/>
              <a:t> </a:t>
            </a:r>
            <a:r>
              <a:rPr lang="ru-RU" sz="2800" dirty="0" err="1"/>
              <a:t>елдердің</a:t>
            </a:r>
            <a:r>
              <a:rPr lang="ru-RU" sz="2800" dirty="0"/>
              <a:t> </a:t>
            </a:r>
            <a:r>
              <a:rPr lang="ru-RU" sz="2800" dirty="0" err="1"/>
              <a:t>салық</a:t>
            </a:r>
            <a:r>
              <a:rPr lang="ru-RU" sz="2800" dirty="0"/>
              <a:t> </a:t>
            </a:r>
            <a:r>
              <a:rPr lang="ru-RU" sz="2800" dirty="0" err="1"/>
              <a:t>заңдарын</a:t>
            </a:r>
            <a:r>
              <a:rPr lang="ru-RU" sz="2800" dirty="0"/>
              <a:t> </a:t>
            </a:r>
            <a:r>
              <a:rPr lang="ru-RU" sz="2800" dirty="0" err="1"/>
              <a:t>шебер</a:t>
            </a:r>
            <a:r>
              <a:rPr lang="ru-RU" sz="2800" dirty="0"/>
              <a:t> </a:t>
            </a:r>
            <a:r>
              <a:rPr lang="ru-RU" sz="2800" dirty="0" err="1"/>
              <a:t>пайдалана</a:t>
            </a:r>
            <a:r>
              <a:rPr lang="ru-RU" sz="2800" dirty="0"/>
              <a:t> </a:t>
            </a:r>
            <a:r>
              <a:rPr lang="ru-RU" sz="2800" dirty="0" err="1"/>
              <a:t>отырып</a:t>
            </a:r>
            <a:r>
              <a:rPr lang="ru-RU" sz="2800" dirty="0"/>
              <a:t>, </a:t>
            </a:r>
            <a:r>
              <a:rPr lang="ru-RU" sz="2800" dirty="0" err="1"/>
              <a:t>салықтарды</a:t>
            </a:r>
            <a:r>
              <a:rPr lang="ru-RU" sz="2800" dirty="0"/>
              <a:t> </a:t>
            </a:r>
            <a:r>
              <a:rPr lang="ru-RU" sz="2800" dirty="0" err="1"/>
              <a:t>азайтуға</a:t>
            </a:r>
            <a:r>
              <a:rPr lang="ru-RU" sz="2800" dirty="0"/>
              <a:t> </a:t>
            </a:r>
            <a:r>
              <a:rPr lang="ru-RU" sz="2800" dirty="0" err="1"/>
              <a:t>бағытталған</a:t>
            </a:r>
            <a:r>
              <a:rPr lang="ru-RU" sz="2800" dirty="0"/>
              <a:t> </a:t>
            </a:r>
            <a:r>
              <a:rPr lang="ru-RU" sz="2800" dirty="0" err="1"/>
              <a:t>қаржылық-экономикалық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басқарушылық</a:t>
            </a:r>
            <a:r>
              <a:rPr lang="ru-RU" sz="2800" dirty="0"/>
              <a:t> </a:t>
            </a:r>
            <a:r>
              <a:rPr lang="ru-RU" sz="2800" dirty="0" err="1"/>
              <a:t>қызмет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0019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err="1"/>
              <a:t>Корпоративтік</a:t>
            </a:r>
            <a:r>
              <a:rPr lang="ru-RU" dirty="0"/>
              <a:t> </a:t>
            </a:r>
            <a:r>
              <a:rPr lang="ru-RU" dirty="0" err="1"/>
              <a:t>салықты</a:t>
            </a:r>
            <a:r>
              <a:rPr lang="ru-RU" dirty="0"/>
              <a:t> </a:t>
            </a:r>
            <a:r>
              <a:rPr lang="ru-RU" dirty="0" err="1"/>
              <a:t>жоспарлау</a:t>
            </a:r>
            <a:r>
              <a:rPr lang="ru-RU" dirty="0"/>
              <a:t> </a:t>
            </a:r>
            <a:r>
              <a:rPr lang="ru-RU" dirty="0" err="1"/>
              <a:t>трансұлттық</a:t>
            </a:r>
            <a:r>
              <a:rPr lang="ru-RU" dirty="0"/>
              <a:t> </a:t>
            </a:r>
            <a:r>
              <a:rPr lang="ru-RU" dirty="0" err="1"/>
              <a:t>компаниялардың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жүктемесін</a:t>
            </a:r>
            <a:r>
              <a:rPr lang="ru-RU" dirty="0"/>
              <a:t> </a:t>
            </a:r>
            <a:r>
              <a:rPr lang="ru-RU" dirty="0" err="1"/>
              <a:t>азайтудың</a:t>
            </a:r>
            <a:r>
              <a:rPr lang="ru-RU" dirty="0"/>
              <a:t>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әдістерін</a:t>
            </a:r>
            <a:r>
              <a:rPr lang="ru-RU" dirty="0"/>
              <a:t> </a:t>
            </a:r>
            <a:r>
              <a:rPr lang="ru-RU" dirty="0" err="1"/>
              <a:t>іздеуге</a:t>
            </a:r>
            <a:r>
              <a:rPr lang="ru-RU" dirty="0"/>
              <a:t> </a:t>
            </a:r>
            <a:r>
              <a:rPr lang="ru-RU" dirty="0" err="1"/>
              <a:t>негізделеді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/>
              <a:t>бизнесті</a:t>
            </a:r>
            <a:r>
              <a:rPr lang="ru-RU" dirty="0"/>
              <a:t> </a:t>
            </a:r>
            <a:r>
              <a:rPr lang="ru-RU" dirty="0" err="1"/>
              <a:t>жүргізетін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елдердегі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салықтардың</a:t>
            </a:r>
            <a:r>
              <a:rPr lang="ru-RU" dirty="0"/>
              <a:t> (</a:t>
            </a:r>
            <a:r>
              <a:rPr lang="ru-RU" dirty="0" err="1"/>
              <a:t>аумақтық</a:t>
            </a:r>
            <a:r>
              <a:rPr lang="ru-RU" dirty="0"/>
              <a:t> </a:t>
            </a:r>
            <a:r>
              <a:rPr lang="ru-RU" dirty="0" err="1"/>
              <a:t>принципі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) </a:t>
            </a:r>
            <a:r>
              <a:rPr lang="ru-RU" dirty="0" err="1"/>
              <a:t>сомасы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ТҰК </a:t>
            </a:r>
            <a:r>
              <a:rPr lang="ru-RU" dirty="0" err="1"/>
              <a:t>жиынтық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төлемдерін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компанияның</a:t>
            </a:r>
            <a:r>
              <a:rPr lang="ru-RU" dirty="0"/>
              <a:t> </a:t>
            </a:r>
            <a:r>
              <a:rPr lang="ru-RU" dirty="0" err="1"/>
              <a:t>өзі</a:t>
            </a:r>
            <a:r>
              <a:rPr lang="ru-RU" dirty="0"/>
              <a:t> </a:t>
            </a:r>
            <a:r>
              <a:rPr lang="ru-RU" dirty="0" err="1"/>
              <a:t>құрылған</a:t>
            </a:r>
            <a:r>
              <a:rPr lang="ru-RU" dirty="0"/>
              <a:t> </a:t>
            </a:r>
            <a:r>
              <a:rPr lang="ru-RU" dirty="0" err="1"/>
              <a:t>елдегі</a:t>
            </a:r>
            <a:r>
              <a:rPr lang="ru-RU" dirty="0"/>
              <a:t> </a:t>
            </a:r>
            <a:r>
              <a:rPr lang="ru-RU" dirty="0" err="1"/>
              <a:t>салықтарын</a:t>
            </a:r>
            <a:r>
              <a:rPr lang="ru-RU" dirty="0"/>
              <a:t> </a:t>
            </a:r>
            <a:r>
              <a:rPr lang="ru-RU" dirty="0" err="1"/>
              <a:t>барынша</a:t>
            </a:r>
            <a:r>
              <a:rPr lang="ru-RU" dirty="0"/>
              <a:t> </a:t>
            </a:r>
            <a:r>
              <a:rPr lang="ru-RU" dirty="0" err="1"/>
              <a:t>азайтуға</a:t>
            </a:r>
            <a:r>
              <a:rPr lang="ru-RU" dirty="0"/>
              <a:t> </a:t>
            </a:r>
            <a:r>
              <a:rPr lang="ru-RU" dirty="0" err="1"/>
              <a:t>бағытталған</a:t>
            </a:r>
            <a:r>
              <a:rPr lang="ru-RU" dirty="0"/>
              <a:t>.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орталық</a:t>
            </a:r>
            <a:r>
              <a:rPr lang="ru-RU" dirty="0"/>
              <a:t> </a:t>
            </a:r>
            <a:r>
              <a:rPr lang="ru-RU" dirty="0" err="1"/>
              <a:t>кеңсенің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жері</a:t>
            </a:r>
            <a:r>
              <a:rPr lang="ru-RU" dirty="0"/>
              <a:t> (</a:t>
            </a:r>
            <a:r>
              <a:rPr lang="ru-RU" dirty="0" err="1"/>
              <a:t>тұрғылықты</a:t>
            </a:r>
            <a:r>
              <a:rPr lang="ru-RU" dirty="0"/>
              <a:t> </a:t>
            </a:r>
            <a:r>
              <a:rPr lang="ru-RU" dirty="0" err="1"/>
              <a:t>жері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843001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/>
              <a:t>Халықаралық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жоспарлаудың</a:t>
            </a:r>
            <a:r>
              <a:rPr lang="ru-RU" dirty="0"/>
              <a:t> </a:t>
            </a:r>
            <a:r>
              <a:rPr lang="ru-RU" dirty="0" err="1"/>
              <a:t>мақсаттарына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жеткізуге</a:t>
            </a:r>
            <a:r>
              <a:rPr lang="ru-RU" dirty="0"/>
              <a:t> </a:t>
            </a:r>
            <a:r>
              <a:rPr lang="ru-RU" dirty="0" err="1"/>
              <a:t>ықпал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механизм </a:t>
            </a:r>
            <a:r>
              <a:rPr lang="ru-RU" dirty="0" err="1"/>
              <a:t>икемді</a:t>
            </a:r>
            <a:r>
              <a:rPr lang="ru-RU" dirty="0"/>
              <a:t> </a:t>
            </a:r>
            <a:r>
              <a:rPr lang="ru-RU" dirty="0" err="1"/>
              <a:t>компанияішілік</a:t>
            </a:r>
            <a:r>
              <a:rPr lang="ru-RU" dirty="0"/>
              <a:t> </a:t>
            </a:r>
            <a:r>
              <a:rPr lang="ru-RU" dirty="0" err="1"/>
              <a:t>құрылымды</a:t>
            </a:r>
            <a:r>
              <a:rPr lang="ru-RU" dirty="0"/>
              <a:t> </a:t>
            </a:r>
            <a:r>
              <a:rPr lang="ru-RU" dirty="0" err="1"/>
              <a:t>құру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шеңберінде</a:t>
            </a:r>
            <a:r>
              <a:rPr lang="ru-RU" dirty="0"/>
              <a:t> </a:t>
            </a:r>
            <a:r>
              <a:rPr lang="ru-RU" dirty="0" err="1"/>
              <a:t>салықтарды</a:t>
            </a:r>
            <a:r>
              <a:rPr lang="ru-RU" dirty="0"/>
              <a:t> </a:t>
            </a:r>
            <a:r>
              <a:rPr lang="ru-RU" dirty="0" err="1"/>
              <a:t>барынша</a:t>
            </a:r>
            <a:r>
              <a:rPr lang="ru-RU" dirty="0"/>
              <a:t> </a:t>
            </a:r>
            <a:r>
              <a:rPr lang="ru-RU" dirty="0" err="1"/>
              <a:t>азайту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операциялар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асырылады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406801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1. </a:t>
            </a:r>
            <a:r>
              <a:rPr lang="ru-RU" b="1" dirty="0" err="1">
                <a:solidFill>
                  <a:srgbClr val="FF0000"/>
                </a:solidFill>
              </a:rPr>
              <a:t>Пайданы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қайта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бөлу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(</a:t>
            </a:r>
            <a:r>
              <a:rPr lang="ru-RU" dirty="0" err="1"/>
              <a:t>диверсификациялау</a:t>
            </a:r>
            <a:r>
              <a:rPr lang="ru-RU" dirty="0"/>
              <a:t>) –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деңгейі</a:t>
            </a:r>
            <a:r>
              <a:rPr lang="ru-RU" dirty="0"/>
              <a:t> </a:t>
            </a:r>
            <a:r>
              <a:rPr lang="ru-RU" dirty="0" err="1"/>
              <a:t>негізінен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елдерде</a:t>
            </a:r>
            <a:r>
              <a:rPr lang="ru-RU" dirty="0"/>
              <a:t> ТҰК-</a:t>
            </a:r>
            <a:r>
              <a:rPr lang="ru-RU" dirty="0" err="1"/>
              <a:t>ның</a:t>
            </a:r>
            <a:r>
              <a:rPr lang="ru-RU" dirty="0"/>
              <a:t> </a:t>
            </a:r>
            <a:r>
              <a:rPr lang="ru-RU" dirty="0" err="1"/>
              <a:t>әлемдік</a:t>
            </a:r>
            <a:r>
              <a:rPr lang="ru-RU" dirty="0"/>
              <a:t> </a:t>
            </a:r>
            <a:r>
              <a:rPr lang="ru-RU" dirty="0" err="1"/>
              <a:t>пайдасын</a:t>
            </a:r>
            <a:r>
              <a:rPr lang="ru-RU" dirty="0"/>
              <a:t> </a:t>
            </a:r>
            <a:r>
              <a:rPr lang="ru-RU" dirty="0" err="1"/>
              <a:t>орналастыру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b="1" dirty="0" err="1">
                <a:solidFill>
                  <a:srgbClr val="FF0000"/>
                </a:solidFill>
              </a:rPr>
              <a:t>Пайданы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кеміту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бейшараның</a:t>
            </a:r>
            <a:r>
              <a:rPr lang="ru-RU" dirty="0"/>
              <a:t> компания </a:t>
            </a:r>
            <a:r>
              <a:rPr lang="ru-RU" dirty="0" err="1"/>
              <a:t>ішіндегі</a:t>
            </a:r>
            <a:r>
              <a:rPr lang="ru-RU" dirty="0"/>
              <a:t> </a:t>
            </a:r>
            <a:r>
              <a:rPr lang="ru-RU" dirty="0" err="1"/>
              <a:t>резиденттерінің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нәтижелеріне</a:t>
            </a:r>
            <a:r>
              <a:rPr lang="ru-RU" dirty="0"/>
              <a:t> </a:t>
            </a:r>
            <a:r>
              <a:rPr lang="ru-RU" dirty="0" err="1"/>
              <a:t>пайыздар</a:t>
            </a:r>
            <a:r>
              <a:rPr lang="ru-RU" dirty="0"/>
              <a:t>, </a:t>
            </a:r>
            <a:r>
              <a:rPr lang="ru-RU" dirty="0" err="1"/>
              <a:t>дивидендтер</a:t>
            </a:r>
            <a:r>
              <a:rPr lang="ru-RU" dirty="0"/>
              <a:t>, роялти </a:t>
            </a:r>
            <a:r>
              <a:rPr lang="ru-RU" dirty="0" err="1"/>
              <a:t>түріндегі</a:t>
            </a:r>
            <a:r>
              <a:rPr lang="ru-RU" dirty="0"/>
              <a:t> </a:t>
            </a:r>
            <a:r>
              <a:rPr lang="ru-RU" dirty="0" err="1"/>
              <a:t>шығыстардың</a:t>
            </a:r>
            <a:r>
              <a:rPr lang="ru-RU" dirty="0"/>
              <a:t>, </a:t>
            </a:r>
            <a:r>
              <a:rPr lang="ru-RU" dirty="0" err="1"/>
              <a:t>төлемдердің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бөлігін</a:t>
            </a:r>
            <a:r>
              <a:rPr lang="ru-RU" dirty="0"/>
              <a:t> </a:t>
            </a:r>
            <a:r>
              <a:rPr lang="ru-RU" dirty="0" err="1"/>
              <a:t>жатқызу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b="1" dirty="0" err="1">
                <a:solidFill>
                  <a:srgbClr val="FF0000"/>
                </a:solidFill>
              </a:rPr>
              <a:t>Пайда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жасау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ауыртпалығы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юрисдикцияларда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саласындағы</a:t>
            </a:r>
            <a:r>
              <a:rPr lang="ru-RU" dirty="0"/>
              <a:t> </a:t>
            </a:r>
            <a:r>
              <a:rPr lang="ru-RU" dirty="0" err="1"/>
              <a:t>қызметпен</a:t>
            </a:r>
            <a:r>
              <a:rPr lang="ru-RU" dirty="0"/>
              <a:t> </a:t>
            </a:r>
            <a:r>
              <a:rPr lang="ru-RU" dirty="0" err="1"/>
              <a:t>ешқандай</a:t>
            </a:r>
            <a:r>
              <a:rPr lang="ru-RU" dirty="0"/>
              <a:t> </a:t>
            </a:r>
            <a:r>
              <a:rPr lang="ru-RU" dirty="0" err="1"/>
              <a:t>байланыссыз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операцияларды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баспаналарына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беру.</a:t>
            </a:r>
          </a:p>
        </p:txBody>
      </p:sp>
    </p:spTree>
    <p:extLst>
      <p:ext uri="{BB962C8B-B14F-4D97-AF65-F5344CB8AC3E}">
        <p14:creationId xmlns:p14="http://schemas.microsoft.com/office/powerpoint/2010/main" val="2675950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экономикалық</a:t>
            </a:r>
            <a:r>
              <a:rPr lang="ru-RU" dirty="0"/>
              <a:t> </a:t>
            </a:r>
            <a:r>
              <a:rPr lang="ru-RU" dirty="0" err="1"/>
              <a:t>дамыған</a:t>
            </a:r>
            <a:r>
              <a:rPr lang="ru-RU" dirty="0"/>
              <a:t> </a:t>
            </a:r>
            <a:r>
              <a:rPr lang="ru-RU" dirty="0" err="1"/>
              <a:t>елдерде</a:t>
            </a:r>
            <a:r>
              <a:rPr lang="ru-RU" dirty="0"/>
              <a:t> (</a:t>
            </a:r>
            <a:r>
              <a:rPr lang="ru-RU" dirty="0" err="1"/>
              <a:t>мысалы</a:t>
            </a:r>
            <a:r>
              <a:rPr lang="ru-RU" dirty="0"/>
              <a:t>, АҚШ-да, </a:t>
            </a:r>
            <a:r>
              <a:rPr lang="ru-RU" dirty="0" err="1"/>
              <a:t>Германияда</a:t>
            </a:r>
            <a:r>
              <a:rPr lang="ru-RU" dirty="0"/>
              <a:t>, </a:t>
            </a:r>
            <a:r>
              <a:rPr lang="ru-RU" dirty="0" err="1"/>
              <a:t>Жапонияда</a:t>
            </a:r>
            <a:r>
              <a:rPr lang="ru-RU" dirty="0"/>
              <a:t>, </a:t>
            </a:r>
            <a:r>
              <a:rPr lang="ru-RU" dirty="0" err="1"/>
              <a:t>Ұлыбританияда</a:t>
            </a:r>
            <a:r>
              <a:rPr lang="ru-RU" dirty="0"/>
              <a:t>, </a:t>
            </a:r>
            <a:r>
              <a:rPr lang="ru-RU" dirty="0" err="1"/>
              <a:t>Францияда</a:t>
            </a:r>
            <a:r>
              <a:rPr lang="ru-RU" dirty="0"/>
              <a:t>, </a:t>
            </a:r>
            <a:r>
              <a:rPr lang="ru-RU" dirty="0" err="1"/>
              <a:t>Италияда</a:t>
            </a:r>
            <a:r>
              <a:rPr lang="ru-RU" dirty="0"/>
              <a:t> </a:t>
            </a:r>
            <a:r>
              <a:rPr lang="ru-RU" dirty="0" err="1"/>
              <a:t>корпорациялардың</a:t>
            </a:r>
            <a:r>
              <a:rPr lang="ru-RU" dirty="0"/>
              <a:t> </a:t>
            </a:r>
            <a:r>
              <a:rPr lang="ru-RU" dirty="0" err="1"/>
              <a:t>пайдаға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кей</a:t>
            </a:r>
            <a:r>
              <a:rPr lang="ru-RU" dirty="0"/>
              <a:t> </a:t>
            </a:r>
            <a:r>
              <a:rPr lang="ru-RU" dirty="0" err="1"/>
              <a:t>жағдайларда</a:t>
            </a:r>
            <a:r>
              <a:rPr lang="ru-RU" dirty="0"/>
              <a:t> 40-50 % </a:t>
            </a:r>
            <a:r>
              <a:rPr lang="ru-RU" dirty="0" err="1"/>
              <a:t>жетуі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).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ауыртпалығы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төлеушілерді</a:t>
            </a:r>
            <a:r>
              <a:rPr lang="ru-RU" dirty="0"/>
              <a:t> </a:t>
            </a:r>
            <a:r>
              <a:rPr lang="ru-RU" dirty="0" err="1"/>
              <a:t>салықты</a:t>
            </a:r>
            <a:r>
              <a:rPr lang="ru-RU" dirty="0"/>
              <a:t> </a:t>
            </a:r>
            <a:r>
              <a:rPr lang="ru-RU" dirty="0" err="1"/>
              <a:t>үнемдеудің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да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механизмдерін</a:t>
            </a:r>
            <a:r>
              <a:rPr lang="ru-RU" dirty="0"/>
              <a:t> </a:t>
            </a:r>
            <a:r>
              <a:rPr lang="ru-RU" dirty="0" err="1"/>
              <a:t>іздеуге</a:t>
            </a:r>
            <a:r>
              <a:rPr lang="ru-RU" dirty="0"/>
              <a:t> </a:t>
            </a:r>
            <a:r>
              <a:rPr lang="ru-RU" dirty="0" err="1"/>
              <a:t>итермелейді</a:t>
            </a:r>
            <a:r>
              <a:rPr lang="ru-RU" dirty="0"/>
              <a:t>.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төлемдерінің</a:t>
            </a:r>
            <a:r>
              <a:rPr lang="ru-RU" dirty="0"/>
              <a:t> </a:t>
            </a:r>
            <a:r>
              <a:rPr lang="ru-RU" dirty="0" err="1"/>
              <a:t>мөлшерін</a:t>
            </a:r>
            <a:r>
              <a:rPr lang="ru-RU" dirty="0"/>
              <a:t> </a:t>
            </a:r>
            <a:r>
              <a:rPr lang="ru-RU" dirty="0" err="1"/>
              <a:t>төмендетудің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тәсілдердің</a:t>
            </a:r>
            <a:r>
              <a:rPr lang="ru-RU" dirty="0"/>
              <a:t> </a:t>
            </a:r>
            <a:r>
              <a:rPr lang="ru-RU" dirty="0" err="1"/>
              <a:t>бірі</a:t>
            </a:r>
            <a:r>
              <a:rPr lang="ru-RU" dirty="0"/>
              <a:t> </a:t>
            </a:r>
            <a:r>
              <a:rPr lang="ru-RU" dirty="0" err="1"/>
              <a:t>әлемнің</a:t>
            </a:r>
            <a:r>
              <a:rPr lang="ru-RU" dirty="0"/>
              <a:t> </a:t>
            </a:r>
            <a:r>
              <a:rPr lang="ru-RU" dirty="0" err="1"/>
              <a:t>дамыған</a:t>
            </a:r>
            <a:r>
              <a:rPr lang="ru-RU" dirty="0"/>
              <a:t> </a:t>
            </a:r>
            <a:r>
              <a:rPr lang="ru-RU" dirty="0" err="1"/>
              <a:t>елдерінде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салудың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деңгейін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елде</a:t>
            </a:r>
            <a:r>
              <a:rPr lang="ru-RU" dirty="0"/>
              <a:t> </a:t>
            </a:r>
            <a:r>
              <a:rPr lang="ru-RU" dirty="0" err="1"/>
              <a:t>болмасын</a:t>
            </a:r>
            <a:r>
              <a:rPr lang="ru-RU" dirty="0"/>
              <a:t> </a:t>
            </a:r>
            <a:r>
              <a:rPr lang="ru-RU" dirty="0" err="1"/>
              <a:t>ұлттық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заңдылығының</a:t>
            </a:r>
            <a:r>
              <a:rPr lang="ru-RU" dirty="0"/>
              <a:t> </a:t>
            </a:r>
            <a:r>
              <a:rPr lang="ru-RU" dirty="0" err="1"/>
              <a:t>өзіндік</a:t>
            </a:r>
            <a:r>
              <a:rPr lang="ru-RU" dirty="0"/>
              <a:t> </a:t>
            </a:r>
            <a:r>
              <a:rPr lang="ru-RU" dirty="0" err="1"/>
              <a:t>ерекшелігіне</a:t>
            </a:r>
            <a:r>
              <a:rPr lang="ru-RU" dirty="0"/>
              <a:t> </a:t>
            </a:r>
            <a:r>
              <a:rPr lang="ru-RU" dirty="0" err="1"/>
              <a:t>қарай</a:t>
            </a:r>
            <a:r>
              <a:rPr lang="ru-RU" dirty="0"/>
              <a:t> </a:t>
            </a:r>
            <a:r>
              <a:rPr lang="ru-RU" dirty="0" err="1"/>
              <a:t>айтарлықтай</a:t>
            </a:r>
            <a:r>
              <a:rPr lang="ru-RU" dirty="0"/>
              <a:t> </a:t>
            </a:r>
            <a:r>
              <a:rPr lang="ru-RU" dirty="0" err="1"/>
              <a:t>қолайлы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режимі</a:t>
            </a:r>
            <a:r>
              <a:rPr lang="ru-RU" dirty="0"/>
              <a:t>,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Ал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мемлекеттер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мемлекеттің</a:t>
            </a:r>
            <a:r>
              <a:rPr lang="ru-RU" dirty="0"/>
              <a:t> </a:t>
            </a:r>
            <a:r>
              <a:rPr lang="ru-RU" dirty="0" err="1"/>
              <a:t>саясатын</a:t>
            </a:r>
            <a:r>
              <a:rPr lang="ru-RU" dirty="0"/>
              <a:t> </a:t>
            </a:r>
            <a:r>
              <a:rPr lang="ru-RU" dirty="0" err="1"/>
              <a:t>шет</a:t>
            </a:r>
            <a:r>
              <a:rPr lang="ru-RU" dirty="0"/>
              <a:t> </a:t>
            </a:r>
            <a:r>
              <a:rPr lang="ru-RU" dirty="0" err="1"/>
              <a:t>елдің</a:t>
            </a:r>
            <a:r>
              <a:rPr lang="ru-RU" dirty="0"/>
              <a:t> </a:t>
            </a:r>
            <a:r>
              <a:rPr lang="ru-RU" dirty="0" err="1"/>
              <a:t>фирмаларына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салудың</a:t>
            </a:r>
            <a:r>
              <a:rPr lang="ru-RU" dirty="0"/>
              <a:t> </a:t>
            </a:r>
            <a:r>
              <a:rPr lang="ru-RU" dirty="0" err="1"/>
              <a:t>барынша</a:t>
            </a:r>
            <a:r>
              <a:rPr lang="ru-RU" dirty="0"/>
              <a:t> </a:t>
            </a:r>
            <a:r>
              <a:rPr lang="ru-RU" dirty="0" err="1"/>
              <a:t>жұмсақ</a:t>
            </a:r>
            <a:r>
              <a:rPr lang="ru-RU" dirty="0"/>
              <a:t> </a:t>
            </a:r>
            <a:r>
              <a:rPr lang="ru-RU" dirty="0" err="1"/>
              <a:t>режимін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оларға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көлемде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жеңілдіктерін</a:t>
            </a:r>
            <a:r>
              <a:rPr lang="ru-RU" dirty="0"/>
              <a:t> </a:t>
            </a:r>
            <a:r>
              <a:rPr lang="ru-RU" dirty="0" err="1"/>
              <a:t>бере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өзінің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юрисдикциясына</a:t>
            </a:r>
            <a:r>
              <a:rPr lang="ru-RU" dirty="0"/>
              <a:t> </a:t>
            </a:r>
            <a:r>
              <a:rPr lang="ru-RU" dirty="0" err="1"/>
              <a:t>тартуға</a:t>
            </a:r>
            <a:r>
              <a:rPr lang="ru-RU" dirty="0"/>
              <a:t> </a:t>
            </a:r>
            <a:r>
              <a:rPr lang="ru-RU" dirty="0" err="1"/>
              <a:t>бағыттаған</a:t>
            </a:r>
            <a:r>
              <a:rPr lang="ru-RU" dirty="0"/>
              <a:t>.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баспанасы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айлағы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аталатын</a:t>
            </a:r>
            <a:r>
              <a:rPr lang="ru-RU" dirty="0"/>
              <a:t> </a:t>
            </a:r>
            <a:r>
              <a:rPr lang="ru-RU" dirty="0" err="1"/>
              <a:t>елдерге</a:t>
            </a:r>
            <a:r>
              <a:rPr lang="ru-RU" dirty="0"/>
              <a:t> </a:t>
            </a:r>
            <a:r>
              <a:rPr lang="ru-RU" dirty="0" err="1"/>
              <a:t>шетелдік</a:t>
            </a:r>
            <a:r>
              <a:rPr lang="ru-RU" dirty="0"/>
              <a:t> </a:t>
            </a:r>
            <a:r>
              <a:rPr lang="ru-RU" dirty="0" err="1"/>
              <a:t>қомпаниялар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капиталдарын</a:t>
            </a:r>
            <a:r>
              <a:rPr lang="ru-RU" dirty="0"/>
              <a:t> </a:t>
            </a:r>
            <a:r>
              <a:rPr lang="ru-RU" dirty="0" err="1"/>
              <a:t>аударуды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сонда</a:t>
            </a:r>
            <a:r>
              <a:rPr lang="ru-RU" dirty="0"/>
              <a:t> </a:t>
            </a:r>
            <a:r>
              <a:rPr lang="ru-RU" dirty="0" err="1"/>
              <a:t>өзінің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қызметін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4443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1556792"/>
            <a:ext cx="4040188" cy="39512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баспанасынан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айлағын</a:t>
            </a:r>
            <a:r>
              <a:rPr lang="ru-RU" dirty="0"/>
              <a:t> </a:t>
            </a:r>
            <a:r>
              <a:rPr lang="ru-RU" dirty="0" err="1"/>
              <a:t>ажырата</a:t>
            </a:r>
            <a:r>
              <a:rPr lang="ru-RU" dirty="0"/>
              <a:t> </a:t>
            </a:r>
            <a:r>
              <a:rPr lang="ru-RU" dirty="0" err="1"/>
              <a:t>білу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 </a:t>
            </a:r>
            <a:r>
              <a:rPr lang="ru-RU" u="sng" dirty="0" err="1"/>
              <a:t>Салық</a:t>
            </a:r>
            <a:r>
              <a:rPr lang="ru-RU" u="sng" dirty="0"/>
              <a:t> </a:t>
            </a:r>
            <a:r>
              <a:rPr lang="ru-RU" u="sng" dirty="0" err="1"/>
              <a:t>айлағы</a:t>
            </a:r>
            <a:r>
              <a:rPr lang="ru-RU" dirty="0"/>
              <a:t> –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салудың</a:t>
            </a:r>
            <a:r>
              <a:rPr lang="ru-RU" dirty="0"/>
              <a:t> </a:t>
            </a:r>
            <a:r>
              <a:rPr lang="ru-RU" dirty="0" err="1"/>
              <a:t>жеңілдікті</a:t>
            </a:r>
            <a:r>
              <a:rPr lang="ru-RU" dirty="0"/>
              <a:t> </a:t>
            </a:r>
            <a:r>
              <a:rPr lang="ru-RU" dirty="0" err="1"/>
              <a:t>тәртібі</a:t>
            </a:r>
            <a:r>
              <a:rPr lang="ru-RU" dirty="0"/>
              <a:t> (</a:t>
            </a:r>
            <a:r>
              <a:rPr lang="ru-RU" dirty="0" err="1"/>
              <a:t>тұрақты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уақытша</a:t>
            </a:r>
            <a:r>
              <a:rPr lang="ru-RU" dirty="0"/>
              <a:t>) </a:t>
            </a:r>
            <a:r>
              <a:rPr lang="ru-RU" dirty="0" err="1"/>
              <a:t>әрекет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мемлекеттің</a:t>
            </a:r>
            <a:r>
              <a:rPr lang="ru-RU" dirty="0"/>
              <a:t> </a:t>
            </a:r>
            <a:r>
              <a:rPr lang="ru-RU" dirty="0" err="1"/>
              <a:t>шегіндегі</a:t>
            </a:r>
            <a:r>
              <a:rPr lang="ru-RU" dirty="0"/>
              <a:t> </a:t>
            </a:r>
            <a:r>
              <a:rPr lang="ru-RU" dirty="0" err="1"/>
              <a:t>аумақ</a:t>
            </a:r>
            <a:r>
              <a:rPr lang="ru-RU" dirty="0"/>
              <a:t>. 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56792"/>
            <a:ext cx="4041775" cy="456937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айлақтарына</a:t>
            </a:r>
            <a:r>
              <a:rPr lang="ru-RU" dirty="0"/>
              <a:t> </a:t>
            </a:r>
            <a:r>
              <a:rPr lang="ru-RU" dirty="0" err="1"/>
              <a:t>порттар</a:t>
            </a:r>
            <a:r>
              <a:rPr lang="ru-RU" dirty="0"/>
              <a:t>, </a:t>
            </a:r>
            <a:r>
              <a:rPr lang="ru-RU" dirty="0" err="1"/>
              <a:t>экономикалық</a:t>
            </a:r>
            <a:r>
              <a:rPr lang="ru-RU" dirty="0"/>
              <a:t> </a:t>
            </a:r>
            <a:r>
              <a:rPr lang="ru-RU" dirty="0" err="1"/>
              <a:t>аймақтар</a:t>
            </a:r>
            <a:r>
              <a:rPr lang="ru-RU" dirty="0"/>
              <a:t>, </a:t>
            </a:r>
            <a:r>
              <a:rPr lang="ru-RU" dirty="0" err="1"/>
              <a:t>еркін</a:t>
            </a:r>
            <a:r>
              <a:rPr lang="ru-RU" dirty="0"/>
              <a:t> </a:t>
            </a:r>
            <a:r>
              <a:rPr lang="ru-RU" dirty="0" err="1"/>
              <a:t>кәсіпкерлік</a:t>
            </a:r>
            <a:r>
              <a:rPr lang="ru-RU" dirty="0"/>
              <a:t> </a:t>
            </a:r>
            <a:r>
              <a:rPr lang="ru-RU" dirty="0" err="1"/>
              <a:t>аймағы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 </a:t>
            </a:r>
            <a:r>
              <a:rPr lang="ru-RU" dirty="0" err="1"/>
              <a:t>кіреді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аймақтарда</a:t>
            </a:r>
            <a:r>
              <a:rPr lang="ru-RU" dirty="0"/>
              <a:t> </a:t>
            </a:r>
            <a:r>
              <a:rPr lang="ru-RU" dirty="0" err="1"/>
              <a:t>шетелдік</a:t>
            </a:r>
            <a:r>
              <a:rPr lang="ru-RU" dirty="0"/>
              <a:t> </a:t>
            </a:r>
            <a:r>
              <a:rPr lang="ru-RU" dirty="0" err="1"/>
              <a:t>инвестициялар</a:t>
            </a:r>
            <a:r>
              <a:rPr lang="ru-RU" dirty="0"/>
              <a:t> мен </a:t>
            </a:r>
            <a:r>
              <a:rPr lang="ru-RU" dirty="0" err="1"/>
              <a:t>кәсіпкерлік</a:t>
            </a:r>
            <a:r>
              <a:rPr lang="ru-RU" dirty="0"/>
              <a:t> </a:t>
            </a:r>
            <a:r>
              <a:rPr lang="ru-RU" dirty="0" err="1"/>
              <a:t>қызметті</a:t>
            </a:r>
            <a:r>
              <a:rPr lang="ru-RU" dirty="0"/>
              <a:t> </a:t>
            </a:r>
            <a:r>
              <a:rPr lang="ru-RU" dirty="0" err="1"/>
              <a:t>тартуды</a:t>
            </a:r>
            <a:r>
              <a:rPr lang="ru-RU" dirty="0"/>
              <a:t> </a:t>
            </a:r>
            <a:r>
              <a:rPr lang="ru-RU" dirty="0" err="1"/>
              <a:t>ынталандыратын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салудың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режимі</a:t>
            </a:r>
            <a:r>
              <a:rPr lang="ru-RU" dirty="0"/>
              <a:t> </a:t>
            </a:r>
            <a:r>
              <a:rPr lang="ru-RU" dirty="0" err="1"/>
              <a:t>әрекет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4005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1032</Words>
  <Application>Microsoft Office PowerPoint</Application>
  <PresentationFormat>Экран (4:3)</PresentationFormat>
  <Paragraphs>81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13-дәріс.  Халықаралық салықтық жоспарлау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Елді офшорлық аймаққа айналдырудың келесі әдістері бар: </vt:lpstr>
      <vt:lpstr>Офшорлық аймақтардың шетелдік инвесторларды тартатын келесі ерекшеліктері: </vt:lpstr>
      <vt:lpstr>Презентация PowerPoint</vt:lpstr>
      <vt:lpstr>Презентация PowerPoint</vt:lpstr>
      <vt:lpstr>Жерорта теңізі бассейні:</vt:lpstr>
      <vt:lpstr>Еуропалық офшорлық аймақтар:</vt:lpstr>
      <vt:lpstr>Араб офшорлық аймақтары: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13-дәріс.  Халықаралық салықтық жоспарлау</dc:title>
  <dc:creator>admin</dc:creator>
  <cp:lastModifiedBy>admin</cp:lastModifiedBy>
  <cp:revision>15</cp:revision>
  <dcterms:created xsi:type="dcterms:W3CDTF">2021-11-25T14:51:26Z</dcterms:created>
  <dcterms:modified xsi:type="dcterms:W3CDTF">2022-04-17T16:23:11Z</dcterms:modified>
</cp:coreProperties>
</file>